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Kulim Park"/>
      <p:regular r:id="rId42"/>
      <p:bold r:id="rId43"/>
      <p:italic r:id="rId44"/>
      <p:boldItalic r:id="rId45"/>
    </p:embeddedFont>
    <p:embeddedFont>
      <p:font typeface="Manrope"/>
      <p:regular r:id="rId46"/>
      <p:bold r:id="rId47"/>
    </p:embeddedFont>
    <p:embeddedFont>
      <p:font typeface="PT Sans"/>
      <p:regular r:id="rId48"/>
      <p:bold r:id="rId49"/>
      <p:italic r:id="rId50"/>
      <p:boldItalic r:id="rId51"/>
    </p:embeddedFont>
    <p:embeddedFont>
      <p:font typeface="Kulim Park SemiBol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KulimPark-regular.fntdata"/><Relationship Id="rId41" Type="http://schemas.openxmlformats.org/officeDocument/2006/relationships/slide" Target="slides/slide36.xml"/><Relationship Id="rId44" Type="http://schemas.openxmlformats.org/officeDocument/2006/relationships/font" Target="fonts/KulimPark-italic.fntdata"/><Relationship Id="rId43" Type="http://schemas.openxmlformats.org/officeDocument/2006/relationships/font" Target="fonts/KulimPark-bold.fntdata"/><Relationship Id="rId46" Type="http://schemas.openxmlformats.org/officeDocument/2006/relationships/font" Target="fonts/Manrope-regular.fntdata"/><Relationship Id="rId45" Type="http://schemas.openxmlformats.org/officeDocument/2006/relationships/font" Target="fonts/KulimPar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regular.fntdata"/><Relationship Id="rId47" Type="http://schemas.openxmlformats.org/officeDocument/2006/relationships/font" Target="fonts/Manrope-bold.fntdata"/><Relationship Id="rId49"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boldItalic.fntdata"/><Relationship Id="rId50" Type="http://schemas.openxmlformats.org/officeDocument/2006/relationships/font" Target="fonts/PTSans-italic.fntdata"/><Relationship Id="rId53" Type="http://schemas.openxmlformats.org/officeDocument/2006/relationships/font" Target="fonts/KulimParkSemiBold-bold.fntdata"/><Relationship Id="rId52" Type="http://schemas.openxmlformats.org/officeDocument/2006/relationships/font" Target="fonts/KulimParkSemiBold-regular.fntdata"/><Relationship Id="rId11" Type="http://schemas.openxmlformats.org/officeDocument/2006/relationships/slide" Target="slides/slide6.xml"/><Relationship Id="rId55" Type="http://schemas.openxmlformats.org/officeDocument/2006/relationships/font" Target="fonts/KulimParkSemiBold-boldItalic.fntdata"/><Relationship Id="rId10" Type="http://schemas.openxmlformats.org/officeDocument/2006/relationships/slide" Target="slides/slide5.xml"/><Relationship Id="rId54" Type="http://schemas.openxmlformats.org/officeDocument/2006/relationships/font" Target="fonts/KulimPark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1188093f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1188093f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“phương pháp học tăng cường” =&gt; </a:t>
            </a:r>
            <a:r>
              <a:rPr lang="en">
                <a:solidFill>
                  <a:schemeClr val="dk1"/>
                </a:solidFill>
              </a:rPr>
              <a:t>“tiếp cận học tăng cường”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1188093f06_48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1188093f06_48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1188093f06_48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1188093f06_48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188093f06_48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188093f06_48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a:t>
            </a:r>
            <a:r>
              <a:rPr lang="en" sz="1000">
                <a:solidFill>
                  <a:schemeClr val="dk1"/>
                </a:solidFill>
              </a:rPr>
              <a:t>hiệu quả mẫu” &gt;&gt; “hiệu quả lấy mẫu” (sampling performance)</a:t>
            </a:r>
            <a:endParaRPr sz="1000">
              <a:solidFill>
                <a:schemeClr val="dk1"/>
              </a:solidFill>
            </a:endParaRPr>
          </a:p>
          <a:p>
            <a:pPr indent="0" lvl="0" marL="0" rtl="0" algn="l">
              <a:spcBef>
                <a:spcPts val="0"/>
              </a:spcBef>
              <a:spcAft>
                <a:spcPts val="0"/>
              </a:spcAft>
              <a:buNone/>
            </a:pPr>
            <a:r>
              <a:rPr lang="en" sz="1000">
                <a:solidFill>
                  <a:schemeClr val="dk1"/>
                </a:solidFill>
              </a:rPr>
              <a:t>“học cải thiện” &gt;&gt; “học tăng cường”</a:t>
            </a:r>
            <a:endParaRPr sz="1000">
              <a:solidFill>
                <a:schemeClr val="dk1"/>
              </a:solidFill>
            </a:endParaRPr>
          </a:p>
          <a:p>
            <a:pPr indent="0" lvl="0" marL="0" rtl="0" algn="l">
              <a:spcBef>
                <a:spcPts val="0"/>
              </a:spcBef>
              <a:spcAft>
                <a:spcPts val="0"/>
              </a:spcAft>
              <a:buNone/>
            </a:pPr>
            <a:r>
              <a:rPr lang="en" sz="1000">
                <a:solidFill>
                  <a:schemeClr val="dk1"/>
                </a:solidFill>
              </a:rPr>
              <a:t>“nhằm khai thác…” &gt;&gt; “nhằm lựa chọn phép biến đổi phù hợp nhất với dữ liệu đầu vào”</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1188093f06_48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1188093f06_48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1188093f06_48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1188093f06_48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1188093f06_48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1188093f06_48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1188093f06_48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1188093f06_48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1188093f06_48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1188093f06_48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1188093f06_48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1188093f06_48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1188093f06_48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1188093f06_48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1188093f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1188093f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1188093f06_48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1188093f06_48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1188093f06_48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1188093f06_48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1188093f06_48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1188093f06_48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1188093f06_48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1188093f06_48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1188093f06_48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1188093f06_48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1191f10571_1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1191f10571_1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1191f10571_14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1191f10571_14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1191f10571_14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1191f10571_14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1191f10571_14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1191f10571_14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1191f10571_14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1191f10571_14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188093f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188093f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“cây phát sinh” =&gt; “cây tiến hóa” (nói thêm là “sau đây gọi là cây”)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1191f10571_14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1191f10571_14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1191f10571_14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1191f10571_14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1191f10571_14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1191f10571_14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1191f10571_14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1191f10571_14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1191f10571_147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1191f10571_14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f487fee8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f487fee8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ad612980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ad612980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188093f06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1188093f06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188093f06_4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188093f06_4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1188093f06_4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1188093f06_4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188093f06_4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188093f06_4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1188093f06_4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1188093f06_4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“đồng đều” =&gt; “đều” (giống như uniform distribution là phân bố đều)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188093f06_48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188093f06_4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 name="Google Shape;19;p2"/>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11"/>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8" name="Google Shape;108;p11"/>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9" name="Google Shape;10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10" name="Shape 110"/>
        <p:cNvGrpSpPr/>
        <p:nvPr/>
      </p:nvGrpSpPr>
      <p:grpSpPr>
        <a:xfrm>
          <a:off x="0" y="0"/>
          <a:ext cx="0" cy="0"/>
          <a:chOff x="0" y="0"/>
          <a:chExt cx="0" cy="0"/>
        </a:xfrm>
      </p:grpSpPr>
      <p:sp>
        <p:nvSpPr>
          <p:cNvPr id="111" name="Google Shape;11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112" name="Shape 112"/>
        <p:cNvGrpSpPr/>
        <p:nvPr/>
      </p:nvGrpSpPr>
      <p:grpSpPr>
        <a:xfrm>
          <a:off x="0" y="0"/>
          <a:ext cx="0" cy="0"/>
          <a:chOff x="0" y="0"/>
          <a:chExt cx="0" cy="0"/>
        </a:xfrm>
      </p:grpSpPr>
      <p:sp>
        <p:nvSpPr>
          <p:cNvPr id="113" name="Google Shape;113;p13"/>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 name="Google Shape;119;p13"/>
          <p:cNvSpPr txBox="1"/>
          <p:nvPr>
            <p:ph hasCustomPrompt="1"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 name="Google Shape;120;p13"/>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1" name="Google Shape;121;p13"/>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23" name="Shape 123"/>
        <p:cNvGrpSpPr/>
        <p:nvPr/>
      </p:nvGrpSpPr>
      <p:grpSpPr>
        <a:xfrm>
          <a:off x="0" y="0"/>
          <a:ext cx="0" cy="0"/>
          <a:chOff x="0" y="0"/>
          <a:chExt cx="0" cy="0"/>
        </a:xfrm>
      </p:grpSpPr>
      <p:sp>
        <p:nvSpPr>
          <p:cNvPr id="124" name="Google Shape;124;p14"/>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14"/>
          <p:cNvSpPr txBox="1"/>
          <p:nvPr>
            <p:ph hasCustomPrompt="1"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1" name="Google Shape;131;p14"/>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2" name="Google Shape;132;p14"/>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34" name="Shape 134"/>
        <p:cNvGrpSpPr/>
        <p:nvPr/>
      </p:nvGrpSpPr>
      <p:grpSpPr>
        <a:xfrm>
          <a:off x="0" y="0"/>
          <a:ext cx="0" cy="0"/>
          <a:chOff x="0" y="0"/>
          <a:chExt cx="0" cy="0"/>
        </a:xfrm>
      </p:grpSpPr>
      <p:sp>
        <p:nvSpPr>
          <p:cNvPr id="135" name="Google Shape;135;p1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5"/>
          <p:cNvSpPr txBox="1"/>
          <p:nvPr>
            <p:ph hasCustomPrompt="1"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2" name="Google Shape;142;p15"/>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3" name="Google Shape;143;p1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5" name="Shape 145"/>
        <p:cNvGrpSpPr/>
        <p:nvPr/>
      </p:nvGrpSpPr>
      <p:grpSpPr>
        <a:xfrm>
          <a:off x="0" y="0"/>
          <a:ext cx="0" cy="0"/>
          <a:chOff x="0" y="0"/>
          <a:chExt cx="0" cy="0"/>
        </a:xfrm>
      </p:grpSpPr>
      <p:sp>
        <p:nvSpPr>
          <p:cNvPr id="146" name="Google Shape;146;p1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6"/>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8" name="Google Shape;158;p16"/>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6"/>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6"/>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1" name="Google Shape;161;p16"/>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16"/>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3" name="Google Shape;163;p16"/>
          <p:cNvSpPr txBox="1"/>
          <p:nvPr>
            <p:ph idx="7" type="title"/>
          </p:nvPr>
        </p:nvSpPr>
        <p:spPr>
          <a:xfrm>
            <a:off x="657520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16"/>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5" name="Google Shape;165;p16"/>
          <p:cNvSpPr txBox="1"/>
          <p:nvPr>
            <p:ph hasCustomPrompt="1" idx="9"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6"/>
          <p:cNvSpPr txBox="1"/>
          <p:nvPr>
            <p:ph hasCustomPrompt="1" idx="13"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6"/>
          <p:cNvSpPr txBox="1"/>
          <p:nvPr>
            <p:ph hasCustomPrompt="1" idx="14"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170" name="Shape 170"/>
        <p:cNvGrpSpPr/>
        <p:nvPr/>
      </p:nvGrpSpPr>
      <p:grpSpPr>
        <a:xfrm>
          <a:off x="0" y="0"/>
          <a:ext cx="0" cy="0"/>
          <a:chOff x="0" y="0"/>
          <a:chExt cx="0" cy="0"/>
        </a:xfrm>
      </p:grpSpPr>
      <p:sp>
        <p:nvSpPr>
          <p:cNvPr id="171" name="Google Shape;171;p17"/>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txBox="1"/>
          <p:nvPr>
            <p:ph type="title"/>
          </p:nvPr>
        </p:nvSpPr>
        <p:spPr>
          <a:xfrm>
            <a:off x="1987675" y="1412700"/>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7"/>
          <p:cNvSpPr txBox="1"/>
          <p:nvPr>
            <p:ph idx="1" type="subTitle"/>
          </p:nvPr>
        </p:nvSpPr>
        <p:spPr>
          <a:xfrm>
            <a:off x="1987700" y="2292125"/>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9" name="Google Shape;179;p17"/>
          <p:cNvSpPr txBox="1"/>
          <p:nvPr>
            <p:ph hasCustomPrompt="1" idx="2" type="title"/>
          </p:nvPr>
        </p:nvSpPr>
        <p:spPr>
          <a:xfrm>
            <a:off x="845800"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7"/>
          <p:cNvSpPr txBox="1"/>
          <p:nvPr>
            <p:ph idx="3" type="title"/>
          </p:nvPr>
        </p:nvSpPr>
        <p:spPr>
          <a:xfrm>
            <a:off x="1928100" y="316274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1" name="Google Shape;181;p17"/>
          <p:cNvSpPr txBox="1"/>
          <p:nvPr>
            <p:ph idx="4" type="subTitle"/>
          </p:nvPr>
        </p:nvSpPr>
        <p:spPr>
          <a:xfrm>
            <a:off x="1928125" y="404217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2" name="Google Shape;182;p17"/>
          <p:cNvSpPr txBox="1"/>
          <p:nvPr>
            <p:ph idx="5" type="title"/>
          </p:nvPr>
        </p:nvSpPr>
        <p:spPr>
          <a:xfrm>
            <a:off x="6000750" y="141268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17"/>
          <p:cNvSpPr txBox="1"/>
          <p:nvPr>
            <p:ph idx="6" type="subTitle"/>
          </p:nvPr>
        </p:nvSpPr>
        <p:spPr>
          <a:xfrm>
            <a:off x="6000775" y="229210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4" name="Google Shape;184;p17"/>
          <p:cNvSpPr txBox="1"/>
          <p:nvPr>
            <p:ph idx="7" type="title"/>
          </p:nvPr>
        </p:nvSpPr>
        <p:spPr>
          <a:xfrm>
            <a:off x="5981196" y="316273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7"/>
          <p:cNvSpPr txBox="1"/>
          <p:nvPr>
            <p:ph idx="8" type="subTitle"/>
          </p:nvPr>
        </p:nvSpPr>
        <p:spPr>
          <a:xfrm>
            <a:off x="5981200" y="4042161"/>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17"/>
          <p:cNvSpPr txBox="1"/>
          <p:nvPr>
            <p:ph hasCustomPrompt="1" idx="9" type="title"/>
          </p:nvPr>
        </p:nvSpPr>
        <p:spPr>
          <a:xfrm>
            <a:off x="8457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7"/>
          <p:cNvSpPr txBox="1"/>
          <p:nvPr>
            <p:ph hasCustomPrompt="1" idx="13" type="title"/>
          </p:nvPr>
        </p:nvSpPr>
        <p:spPr>
          <a:xfrm>
            <a:off x="4895098"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7"/>
          <p:cNvSpPr txBox="1"/>
          <p:nvPr>
            <p:ph hasCustomPrompt="1" idx="14" type="title"/>
          </p:nvPr>
        </p:nvSpPr>
        <p:spPr>
          <a:xfrm>
            <a:off x="48950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1" name="Shape 191"/>
        <p:cNvGrpSpPr/>
        <p:nvPr/>
      </p:nvGrpSpPr>
      <p:grpSpPr>
        <a:xfrm>
          <a:off x="0" y="0"/>
          <a:ext cx="0" cy="0"/>
          <a:chOff x="0" y="0"/>
          <a:chExt cx="0" cy="0"/>
        </a:xfrm>
      </p:grpSpPr>
      <p:sp>
        <p:nvSpPr>
          <p:cNvPr id="192" name="Google Shape;192;p18"/>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3" name="Google Shape;193;p18"/>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94" name="Google Shape;1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195" name="Shape 195"/>
        <p:cNvGrpSpPr/>
        <p:nvPr/>
      </p:nvGrpSpPr>
      <p:grpSpPr>
        <a:xfrm>
          <a:off x="0" y="0"/>
          <a:ext cx="0" cy="0"/>
          <a:chOff x="0" y="0"/>
          <a:chExt cx="0" cy="0"/>
        </a:xfrm>
      </p:grpSpPr>
      <p:sp>
        <p:nvSpPr>
          <p:cNvPr id="196" name="Google Shape;196;p19"/>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txBox="1"/>
          <p:nvPr>
            <p:ph type="title"/>
          </p:nvPr>
        </p:nvSpPr>
        <p:spPr>
          <a:xfrm>
            <a:off x="2064826" y="3261285"/>
            <a:ext cx="50145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19"/>
          <p:cNvSpPr txBox="1"/>
          <p:nvPr>
            <p:ph idx="1" type="subTitle"/>
          </p:nvPr>
        </p:nvSpPr>
        <p:spPr>
          <a:xfrm>
            <a:off x="1378650" y="1348062"/>
            <a:ext cx="6386700" cy="141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05" name="Google Shape;2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06" name="Shape 206"/>
        <p:cNvGrpSpPr/>
        <p:nvPr/>
      </p:nvGrpSpPr>
      <p:grpSpPr>
        <a:xfrm>
          <a:off x="0" y="0"/>
          <a:ext cx="0" cy="0"/>
          <a:chOff x="0" y="0"/>
          <a:chExt cx="0" cy="0"/>
        </a:xfrm>
      </p:grpSpPr>
      <p:sp>
        <p:nvSpPr>
          <p:cNvPr id="207" name="Google Shape;207;p20"/>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 name="Google Shape;29;p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216" name="Shape 216"/>
        <p:cNvGrpSpPr/>
        <p:nvPr/>
      </p:nvGrpSpPr>
      <p:grpSpPr>
        <a:xfrm>
          <a:off x="0" y="0"/>
          <a:ext cx="0" cy="0"/>
          <a:chOff x="0" y="0"/>
          <a:chExt cx="0" cy="0"/>
        </a:xfrm>
      </p:grpSpPr>
      <p:sp>
        <p:nvSpPr>
          <p:cNvPr id="217" name="Google Shape;217;p21"/>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5" name="Google Shape;22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26" name="Shape 226"/>
        <p:cNvGrpSpPr/>
        <p:nvPr/>
      </p:nvGrpSpPr>
      <p:grpSpPr>
        <a:xfrm>
          <a:off x="0" y="0"/>
          <a:ext cx="0" cy="0"/>
          <a:chOff x="0" y="0"/>
          <a:chExt cx="0" cy="0"/>
        </a:xfrm>
      </p:grpSpPr>
      <p:sp>
        <p:nvSpPr>
          <p:cNvPr id="227" name="Google Shape;227;p22"/>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29" name="Shape 229"/>
        <p:cNvGrpSpPr/>
        <p:nvPr/>
      </p:nvGrpSpPr>
      <p:grpSpPr>
        <a:xfrm>
          <a:off x="0" y="0"/>
          <a:ext cx="0" cy="0"/>
          <a:chOff x="0" y="0"/>
          <a:chExt cx="0" cy="0"/>
        </a:xfrm>
      </p:grpSpPr>
      <p:sp>
        <p:nvSpPr>
          <p:cNvPr id="230" name="Google Shape;230;p23"/>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txBox="1"/>
          <p:nvPr>
            <p:ph type="title"/>
          </p:nvPr>
        </p:nvSpPr>
        <p:spPr>
          <a:xfrm>
            <a:off x="1749775" y="1339400"/>
            <a:ext cx="5644500" cy="153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1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7" name="Google Shape;237;p23"/>
          <p:cNvSpPr txBox="1"/>
          <p:nvPr>
            <p:ph idx="1" type="subTitle"/>
          </p:nvPr>
        </p:nvSpPr>
        <p:spPr>
          <a:xfrm>
            <a:off x="2153800" y="2874400"/>
            <a:ext cx="4836900" cy="9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8" name="Google Shape;238;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39" name="Shape 239"/>
        <p:cNvGrpSpPr/>
        <p:nvPr/>
      </p:nvGrpSpPr>
      <p:grpSpPr>
        <a:xfrm>
          <a:off x="0" y="0"/>
          <a:ext cx="0" cy="0"/>
          <a:chOff x="0" y="0"/>
          <a:chExt cx="0" cy="0"/>
        </a:xfrm>
      </p:grpSpPr>
      <p:sp>
        <p:nvSpPr>
          <p:cNvPr id="240" name="Google Shape;240;p24"/>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3" name="Google Shape;243;p24"/>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4" name="Google Shape;24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45" name="Shape 245"/>
        <p:cNvGrpSpPr/>
        <p:nvPr/>
      </p:nvGrpSpPr>
      <p:grpSpPr>
        <a:xfrm>
          <a:off x="0" y="0"/>
          <a:ext cx="0" cy="0"/>
          <a:chOff x="0" y="0"/>
          <a:chExt cx="0" cy="0"/>
        </a:xfrm>
      </p:grpSpPr>
      <p:sp>
        <p:nvSpPr>
          <p:cNvPr id="246" name="Google Shape;246;p2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1" name="Google Shape;251;p25"/>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2" name="Google Shape;252;p25"/>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54" name="Shape 254"/>
        <p:cNvGrpSpPr/>
        <p:nvPr/>
      </p:nvGrpSpPr>
      <p:grpSpPr>
        <a:xfrm>
          <a:off x="0" y="0"/>
          <a:ext cx="0" cy="0"/>
          <a:chOff x="0" y="0"/>
          <a:chExt cx="0" cy="0"/>
        </a:xfrm>
      </p:grpSpPr>
      <p:sp>
        <p:nvSpPr>
          <p:cNvPr id="255" name="Google Shape;255;p26"/>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txBox="1"/>
          <p:nvPr>
            <p:ph idx="1" type="body"/>
          </p:nvPr>
        </p:nvSpPr>
        <p:spPr>
          <a:xfrm>
            <a:off x="1514900" y="1868725"/>
            <a:ext cx="3850500" cy="2352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263" name="Google Shape;263;p26"/>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4" name="Google Shape;26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265" name="Shape 265"/>
        <p:cNvGrpSpPr/>
        <p:nvPr/>
      </p:nvGrpSpPr>
      <p:grpSpPr>
        <a:xfrm>
          <a:off x="0" y="0"/>
          <a:ext cx="0" cy="0"/>
          <a:chOff x="0" y="0"/>
          <a:chExt cx="0" cy="0"/>
        </a:xfrm>
      </p:grpSpPr>
      <p:sp>
        <p:nvSpPr>
          <p:cNvPr id="266" name="Google Shape;266;p27"/>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ph idx="1" type="subTitle"/>
          </p:nvPr>
        </p:nvSpPr>
        <p:spPr>
          <a:xfrm>
            <a:off x="4959025"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1" name="Google Shape;271;p27"/>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7"/>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274" name="Shape 274"/>
        <p:cNvGrpSpPr/>
        <p:nvPr/>
      </p:nvGrpSpPr>
      <p:grpSpPr>
        <a:xfrm>
          <a:off x="0" y="0"/>
          <a:ext cx="0" cy="0"/>
          <a:chOff x="0" y="0"/>
          <a:chExt cx="0" cy="0"/>
        </a:xfrm>
      </p:grpSpPr>
      <p:sp>
        <p:nvSpPr>
          <p:cNvPr id="275" name="Google Shape;275;p28"/>
          <p:cNvSpPr txBox="1"/>
          <p:nvPr>
            <p:ph idx="1" type="subTitle"/>
          </p:nvPr>
        </p:nvSpPr>
        <p:spPr>
          <a:xfrm>
            <a:off x="4349577" y="2925675"/>
            <a:ext cx="4081200" cy="113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6" name="Google Shape;276;p28"/>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28"/>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80" name="Shape 280"/>
        <p:cNvGrpSpPr/>
        <p:nvPr/>
      </p:nvGrpSpPr>
      <p:grpSpPr>
        <a:xfrm>
          <a:off x="0" y="0"/>
          <a:ext cx="0" cy="0"/>
          <a:chOff x="0" y="0"/>
          <a:chExt cx="0" cy="0"/>
        </a:xfrm>
      </p:grpSpPr>
      <p:sp>
        <p:nvSpPr>
          <p:cNvPr id="281" name="Google Shape;281;p29"/>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txBox="1"/>
          <p:nvPr>
            <p:ph idx="1" type="subTitle"/>
          </p:nvPr>
        </p:nvSpPr>
        <p:spPr>
          <a:xfrm>
            <a:off x="1536900"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6" name="Google Shape;286;p29"/>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8" name="Google Shape;28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289" name="Shape 289"/>
        <p:cNvGrpSpPr/>
        <p:nvPr/>
      </p:nvGrpSpPr>
      <p:grpSpPr>
        <a:xfrm>
          <a:off x="0" y="0"/>
          <a:ext cx="0" cy="0"/>
          <a:chOff x="0" y="0"/>
          <a:chExt cx="0" cy="0"/>
        </a:xfrm>
      </p:grpSpPr>
      <p:sp>
        <p:nvSpPr>
          <p:cNvPr id="290" name="Google Shape;290;p30"/>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 name="Google Shape;298;p30"/>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lgn="ctr">
              <a:lnSpc>
                <a:spcPct val="100000"/>
              </a:lnSpc>
              <a:spcBef>
                <a:spcPts val="0"/>
              </a:spcBef>
              <a:spcAft>
                <a:spcPts val="0"/>
              </a:spcAft>
              <a:buSzPts val="1600"/>
              <a:buChar char="○"/>
              <a:defRPr/>
            </a:lvl2pPr>
            <a:lvl3pPr indent="-330200" lvl="2" marL="1371600" rtl="0" algn="ctr">
              <a:lnSpc>
                <a:spcPct val="100000"/>
              </a:lnSpc>
              <a:spcBef>
                <a:spcPts val="1600"/>
              </a:spcBef>
              <a:spcAft>
                <a:spcPts val="0"/>
              </a:spcAft>
              <a:buSzPts val="1600"/>
              <a:buChar char="■"/>
              <a:defRPr/>
            </a:lvl3pPr>
            <a:lvl4pPr indent="-330200" lvl="3" marL="1828800" rtl="0" algn="ctr">
              <a:lnSpc>
                <a:spcPct val="100000"/>
              </a:lnSpc>
              <a:spcBef>
                <a:spcPts val="1600"/>
              </a:spcBef>
              <a:spcAft>
                <a:spcPts val="0"/>
              </a:spcAft>
              <a:buSzPts val="1600"/>
              <a:buChar char="●"/>
              <a:defRPr/>
            </a:lvl4pPr>
            <a:lvl5pPr indent="-330200" lvl="4" marL="2286000" rtl="0" algn="ctr">
              <a:lnSpc>
                <a:spcPct val="100000"/>
              </a:lnSpc>
              <a:spcBef>
                <a:spcPts val="1600"/>
              </a:spcBef>
              <a:spcAft>
                <a:spcPts val="0"/>
              </a:spcAft>
              <a:buSzPts val="1600"/>
              <a:buChar char="○"/>
              <a:defRPr/>
            </a:lvl5pPr>
            <a:lvl6pPr indent="-330200" lvl="5" marL="2743200" rtl="0" algn="ctr">
              <a:lnSpc>
                <a:spcPct val="100000"/>
              </a:lnSpc>
              <a:spcBef>
                <a:spcPts val="1600"/>
              </a:spcBef>
              <a:spcAft>
                <a:spcPts val="0"/>
              </a:spcAft>
              <a:buSzPts val="1600"/>
              <a:buChar char="■"/>
              <a:defRPr/>
            </a:lvl6pPr>
            <a:lvl7pPr indent="-330200" lvl="6" marL="3200400" rtl="0" algn="ctr">
              <a:lnSpc>
                <a:spcPct val="100000"/>
              </a:lnSpc>
              <a:spcBef>
                <a:spcPts val="1600"/>
              </a:spcBef>
              <a:spcAft>
                <a:spcPts val="0"/>
              </a:spcAft>
              <a:buSzPts val="1600"/>
              <a:buChar char="●"/>
              <a:defRPr/>
            </a:lvl7pPr>
            <a:lvl8pPr indent="-330200" lvl="7" marL="3657600" rtl="0" algn="ctr">
              <a:lnSpc>
                <a:spcPct val="100000"/>
              </a:lnSpc>
              <a:spcBef>
                <a:spcPts val="1600"/>
              </a:spcBef>
              <a:spcAft>
                <a:spcPts val="0"/>
              </a:spcAft>
              <a:buSzPts val="1600"/>
              <a:buChar char="○"/>
              <a:defRPr/>
            </a:lvl8pPr>
            <a:lvl9pPr indent="-330200" lvl="8" marL="4114800" rtl="0" algn="ctr">
              <a:lnSpc>
                <a:spcPct val="100000"/>
              </a:lnSpc>
              <a:spcBef>
                <a:spcPts val="1600"/>
              </a:spcBef>
              <a:spcAft>
                <a:spcPts val="1600"/>
              </a:spcAft>
              <a:buSzPts val="1600"/>
              <a:buChar char="■"/>
              <a:defRPr/>
            </a:lvl9pPr>
          </a:lstStyle>
          <a:p/>
        </p:txBody>
      </p:sp>
      <p:sp>
        <p:nvSpPr>
          <p:cNvPr id="299" name="Google Shape;29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Char char="●"/>
              <a:defRPr sz="1250">
                <a:latin typeface="Manrope"/>
                <a:ea typeface="Manrope"/>
                <a:cs typeface="Manrope"/>
                <a:sym typeface="Manrope"/>
              </a:defRPr>
            </a:lvl1pPr>
            <a:lvl2pPr indent="-330200" lvl="1" marL="914400" rtl="0">
              <a:lnSpc>
                <a:spcPct val="100000"/>
              </a:lnSpc>
              <a:spcBef>
                <a:spcPts val="0"/>
              </a:spcBef>
              <a:spcAft>
                <a:spcPts val="0"/>
              </a:spcAft>
              <a:buSzPts val="1600"/>
              <a:buChar char="○"/>
              <a:defRPr/>
            </a:lvl2pPr>
            <a:lvl3pPr indent="-330200" lvl="2" marL="1371600" rtl="0">
              <a:lnSpc>
                <a:spcPct val="100000"/>
              </a:lnSpc>
              <a:spcBef>
                <a:spcPts val="0"/>
              </a:spcBef>
              <a:spcAft>
                <a:spcPts val="0"/>
              </a:spcAft>
              <a:buSzPts val="1600"/>
              <a:buChar char="■"/>
              <a:defRPr/>
            </a:lvl3pPr>
            <a:lvl4pPr indent="-330200" lvl="3" marL="1828800" rtl="0">
              <a:lnSpc>
                <a:spcPct val="100000"/>
              </a:lnSpc>
              <a:spcBef>
                <a:spcPts val="0"/>
              </a:spcBef>
              <a:spcAft>
                <a:spcPts val="0"/>
              </a:spcAft>
              <a:buSzPts val="1600"/>
              <a:buChar char="●"/>
              <a:defRPr/>
            </a:lvl4pPr>
            <a:lvl5pPr indent="-330200" lvl="4" marL="2286000" rtl="0">
              <a:lnSpc>
                <a:spcPct val="100000"/>
              </a:lnSpc>
              <a:spcBef>
                <a:spcPts val="0"/>
              </a:spcBef>
              <a:spcAft>
                <a:spcPts val="0"/>
              </a:spcAft>
              <a:buSzPts val="1600"/>
              <a:buChar char="○"/>
              <a:defRPr/>
            </a:lvl5pPr>
            <a:lvl6pPr indent="-330200" lvl="5" marL="2743200" rtl="0">
              <a:lnSpc>
                <a:spcPct val="100000"/>
              </a:lnSpc>
              <a:spcBef>
                <a:spcPts val="0"/>
              </a:spcBef>
              <a:spcAft>
                <a:spcPts val="0"/>
              </a:spcAft>
              <a:buSzPts val="1600"/>
              <a:buChar char="■"/>
              <a:defRPr/>
            </a:lvl6pPr>
            <a:lvl7pPr indent="-330200" lvl="6" marL="3200400" rtl="0">
              <a:lnSpc>
                <a:spcPct val="100000"/>
              </a:lnSpc>
              <a:spcBef>
                <a:spcPts val="0"/>
              </a:spcBef>
              <a:spcAft>
                <a:spcPts val="0"/>
              </a:spcAft>
              <a:buSzPts val="1600"/>
              <a:buChar char="●"/>
              <a:defRPr/>
            </a:lvl7pPr>
            <a:lvl8pPr indent="-330200" lvl="7" marL="3657600" rtl="0">
              <a:lnSpc>
                <a:spcPct val="100000"/>
              </a:lnSpc>
              <a:spcBef>
                <a:spcPts val="0"/>
              </a:spcBef>
              <a:spcAft>
                <a:spcPts val="0"/>
              </a:spcAft>
              <a:buSzPts val="1600"/>
              <a:buChar char="○"/>
              <a:defRPr/>
            </a:lvl8pPr>
            <a:lvl9pPr indent="-330200" lvl="8" marL="4114800" rtl="0">
              <a:lnSpc>
                <a:spcPct val="100000"/>
              </a:lnSpc>
              <a:spcBef>
                <a:spcPts val="0"/>
              </a:spcBef>
              <a:spcAft>
                <a:spcPts val="0"/>
              </a:spcAft>
              <a:buSzPts val="1600"/>
              <a:buChar char="■"/>
              <a:defRPr/>
            </a:lvl9pPr>
          </a:lstStyle>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0" name="Shape 300"/>
        <p:cNvGrpSpPr/>
        <p:nvPr/>
      </p:nvGrpSpPr>
      <p:grpSpPr>
        <a:xfrm>
          <a:off x="0" y="0"/>
          <a:ext cx="0" cy="0"/>
          <a:chOff x="0" y="0"/>
          <a:chExt cx="0" cy="0"/>
        </a:xfrm>
      </p:grpSpPr>
      <p:sp>
        <p:nvSpPr>
          <p:cNvPr id="301" name="Google Shape;301;p31"/>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31"/>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31"/>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31"/>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1" name="Google Shape;311;p31"/>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313" name="Shape 313"/>
        <p:cNvGrpSpPr/>
        <p:nvPr/>
      </p:nvGrpSpPr>
      <p:grpSpPr>
        <a:xfrm>
          <a:off x="0" y="0"/>
          <a:ext cx="0" cy="0"/>
          <a:chOff x="0" y="0"/>
          <a:chExt cx="0" cy="0"/>
        </a:xfrm>
      </p:grpSpPr>
      <p:sp>
        <p:nvSpPr>
          <p:cNvPr id="314" name="Google Shape;314;p32"/>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5" name="Google Shape;315;p32"/>
          <p:cNvSpPr txBox="1"/>
          <p:nvPr>
            <p:ph idx="2" type="title"/>
          </p:nvPr>
        </p:nvSpPr>
        <p:spPr>
          <a:xfrm>
            <a:off x="4572012" y="31867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32"/>
          <p:cNvSpPr txBox="1"/>
          <p:nvPr>
            <p:ph idx="1" type="subTitle"/>
          </p:nvPr>
        </p:nvSpPr>
        <p:spPr>
          <a:xfrm>
            <a:off x="4572037" y="36948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7" name="Google Shape;317;p32"/>
          <p:cNvSpPr txBox="1"/>
          <p:nvPr>
            <p:ph idx="3" type="title"/>
          </p:nvPr>
        </p:nvSpPr>
        <p:spPr>
          <a:xfrm>
            <a:off x="4572000" y="17478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32"/>
          <p:cNvSpPr txBox="1"/>
          <p:nvPr>
            <p:ph idx="4" type="subTitle"/>
          </p:nvPr>
        </p:nvSpPr>
        <p:spPr>
          <a:xfrm>
            <a:off x="4572025" y="22559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9" name="Google Shape;319;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321" name="Shape 321"/>
        <p:cNvGrpSpPr/>
        <p:nvPr/>
      </p:nvGrpSpPr>
      <p:grpSpPr>
        <a:xfrm>
          <a:off x="0" y="0"/>
          <a:ext cx="0" cy="0"/>
          <a:chOff x="0" y="0"/>
          <a:chExt cx="0" cy="0"/>
        </a:xfrm>
      </p:grpSpPr>
      <p:sp>
        <p:nvSpPr>
          <p:cNvPr id="322" name="Google Shape;322;p33"/>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33"/>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0" name="Google Shape;330;p33"/>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33"/>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2" name="Google Shape;332;p33"/>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3" name="Google Shape;33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4" name="Shape 334"/>
        <p:cNvGrpSpPr/>
        <p:nvPr/>
      </p:nvGrpSpPr>
      <p:grpSpPr>
        <a:xfrm>
          <a:off x="0" y="0"/>
          <a:ext cx="0" cy="0"/>
          <a:chOff x="0" y="0"/>
          <a:chExt cx="0" cy="0"/>
        </a:xfrm>
      </p:grpSpPr>
      <p:sp>
        <p:nvSpPr>
          <p:cNvPr id="335" name="Google Shape;335;p34"/>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2" name="Google Shape;342;p34"/>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34"/>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4" name="Google Shape;344;p34"/>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34"/>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6" name="Google Shape;346;p34"/>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34"/>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8" name="Google Shape;34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49" name="Shape 349"/>
        <p:cNvGrpSpPr/>
        <p:nvPr/>
      </p:nvGrpSpPr>
      <p:grpSpPr>
        <a:xfrm>
          <a:off x="0" y="0"/>
          <a:ext cx="0" cy="0"/>
          <a:chOff x="0" y="0"/>
          <a:chExt cx="0" cy="0"/>
        </a:xfrm>
      </p:grpSpPr>
      <p:sp>
        <p:nvSpPr>
          <p:cNvPr id="350" name="Google Shape;350;p35"/>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35"/>
          <p:cNvSpPr txBox="1"/>
          <p:nvPr>
            <p:ph idx="2" type="title"/>
          </p:nvPr>
        </p:nvSpPr>
        <p:spPr>
          <a:xfrm>
            <a:off x="1164025"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 name="Google Shape;358;p35"/>
          <p:cNvSpPr txBox="1"/>
          <p:nvPr>
            <p:ph idx="1" type="subTitle"/>
          </p:nvPr>
        </p:nvSpPr>
        <p:spPr>
          <a:xfrm>
            <a:off x="116407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59" name="Google Shape;359;p35"/>
          <p:cNvSpPr txBox="1"/>
          <p:nvPr>
            <p:ph idx="3" type="title"/>
          </p:nvPr>
        </p:nvSpPr>
        <p:spPr>
          <a:xfrm>
            <a:off x="3549063" y="2379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0" name="Google Shape;360;p35"/>
          <p:cNvSpPr txBox="1"/>
          <p:nvPr>
            <p:ph idx="4" type="subTitle"/>
          </p:nvPr>
        </p:nvSpPr>
        <p:spPr>
          <a:xfrm>
            <a:off x="3549150" y="2913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1" name="Google Shape;361;p35"/>
          <p:cNvSpPr txBox="1"/>
          <p:nvPr>
            <p:ph idx="5" type="title"/>
          </p:nvPr>
        </p:nvSpPr>
        <p:spPr>
          <a:xfrm>
            <a:off x="5934100"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35"/>
          <p:cNvSpPr txBox="1"/>
          <p:nvPr>
            <p:ph idx="6" type="subTitle"/>
          </p:nvPr>
        </p:nvSpPr>
        <p:spPr>
          <a:xfrm>
            <a:off x="593422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3" name="Google Shape;36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64" name="Shape 364"/>
        <p:cNvGrpSpPr/>
        <p:nvPr/>
      </p:nvGrpSpPr>
      <p:grpSpPr>
        <a:xfrm>
          <a:off x="0" y="0"/>
          <a:ext cx="0" cy="0"/>
          <a:chOff x="0" y="0"/>
          <a:chExt cx="0" cy="0"/>
        </a:xfrm>
      </p:grpSpPr>
      <p:sp>
        <p:nvSpPr>
          <p:cNvPr id="365" name="Google Shape;365;p36"/>
          <p:cNvSpPr txBox="1"/>
          <p:nvPr>
            <p:ph type="title"/>
          </p:nvPr>
        </p:nvSpPr>
        <p:spPr>
          <a:xfrm>
            <a:off x="2077025" y="15183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6"/>
          <p:cNvSpPr txBox="1"/>
          <p:nvPr>
            <p:ph idx="1" type="subTitle"/>
          </p:nvPr>
        </p:nvSpPr>
        <p:spPr>
          <a:xfrm>
            <a:off x="2077175" y="2063201"/>
            <a:ext cx="59091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7" name="Google Shape;367;p36"/>
          <p:cNvSpPr txBox="1"/>
          <p:nvPr>
            <p:ph idx="2" type="title"/>
          </p:nvPr>
        </p:nvSpPr>
        <p:spPr>
          <a:xfrm>
            <a:off x="2077027" y="257712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6"/>
          <p:cNvSpPr txBox="1"/>
          <p:nvPr>
            <p:ph idx="3" type="subTitle"/>
          </p:nvPr>
        </p:nvSpPr>
        <p:spPr>
          <a:xfrm>
            <a:off x="2077350" y="312195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9" name="Google Shape;369;p36"/>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6"/>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txBox="1"/>
          <p:nvPr>
            <p:ph idx="5" type="title"/>
          </p:nvPr>
        </p:nvSpPr>
        <p:spPr>
          <a:xfrm>
            <a:off x="2077027" y="36358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7" name="Google Shape;377;p36"/>
          <p:cNvSpPr txBox="1"/>
          <p:nvPr>
            <p:ph idx="6" type="subTitle"/>
          </p:nvPr>
        </p:nvSpPr>
        <p:spPr>
          <a:xfrm>
            <a:off x="2077350" y="418070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78" name="Google Shape;37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9" name="Shape 379"/>
        <p:cNvGrpSpPr/>
        <p:nvPr/>
      </p:nvGrpSpPr>
      <p:grpSpPr>
        <a:xfrm>
          <a:off x="0" y="0"/>
          <a:ext cx="0" cy="0"/>
          <a:chOff x="0" y="0"/>
          <a:chExt cx="0" cy="0"/>
        </a:xfrm>
      </p:grpSpPr>
      <p:sp>
        <p:nvSpPr>
          <p:cNvPr id="380" name="Google Shape;380;p3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6" name="Google Shape;386;p37"/>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7" name="Google Shape;387;p37"/>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8" name="Google Shape;388;p37"/>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9" name="Google Shape;389;p37"/>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90" name="Google Shape;390;p37"/>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91" name="Google Shape;391;p37"/>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92" name="Google Shape;392;p37"/>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93" name="Google Shape;393;p37"/>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4" name="Google Shape;39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95" name="Shape 395"/>
        <p:cNvGrpSpPr/>
        <p:nvPr/>
      </p:nvGrpSpPr>
      <p:grpSpPr>
        <a:xfrm>
          <a:off x="0" y="0"/>
          <a:ext cx="0" cy="0"/>
          <a:chOff x="0" y="0"/>
          <a:chExt cx="0" cy="0"/>
        </a:xfrm>
      </p:grpSpPr>
      <p:sp>
        <p:nvSpPr>
          <p:cNvPr id="396" name="Google Shape;396;p38"/>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 name="Google Shape;399;p38"/>
          <p:cNvSpPr txBox="1"/>
          <p:nvPr>
            <p:ph idx="2" type="title"/>
          </p:nvPr>
        </p:nvSpPr>
        <p:spPr>
          <a:xfrm>
            <a:off x="4157088" y="2211700"/>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0" name="Google Shape;400;p38"/>
          <p:cNvSpPr txBox="1"/>
          <p:nvPr>
            <p:ph idx="1" type="subTitle"/>
          </p:nvPr>
        </p:nvSpPr>
        <p:spPr>
          <a:xfrm>
            <a:off x="5964350" y="2211700"/>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1" name="Google Shape;401;p38"/>
          <p:cNvSpPr txBox="1"/>
          <p:nvPr>
            <p:ph idx="3" type="title"/>
          </p:nvPr>
        </p:nvSpPr>
        <p:spPr>
          <a:xfrm>
            <a:off x="4157088" y="3465525"/>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2" name="Google Shape;402;p38"/>
          <p:cNvSpPr txBox="1"/>
          <p:nvPr>
            <p:ph idx="4" type="subTitle"/>
          </p:nvPr>
        </p:nvSpPr>
        <p:spPr>
          <a:xfrm>
            <a:off x="5964350" y="3465525"/>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3" name="Google Shape;40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404" name="Shape 404"/>
        <p:cNvGrpSpPr/>
        <p:nvPr/>
      </p:nvGrpSpPr>
      <p:grpSpPr>
        <a:xfrm>
          <a:off x="0" y="0"/>
          <a:ext cx="0" cy="0"/>
          <a:chOff x="0" y="0"/>
          <a:chExt cx="0" cy="0"/>
        </a:xfrm>
      </p:grpSpPr>
      <p:sp>
        <p:nvSpPr>
          <p:cNvPr id="405" name="Google Shape;405;p39"/>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txBox="1"/>
          <p:nvPr>
            <p:ph type="title"/>
          </p:nvPr>
        </p:nvSpPr>
        <p:spPr>
          <a:xfrm>
            <a:off x="46332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1" name="Google Shape;411;p39"/>
          <p:cNvSpPr txBox="1"/>
          <p:nvPr>
            <p:ph idx="1" type="subTitle"/>
          </p:nvPr>
        </p:nvSpPr>
        <p:spPr>
          <a:xfrm>
            <a:off x="4633297"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2" name="Google Shape;412;p39"/>
          <p:cNvSpPr txBox="1"/>
          <p:nvPr>
            <p:ph idx="2" type="title"/>
          </p:nvPr>
        </p:nvSpPr>
        <p:spPr>
          <a:xfrm>
            <a:off x="6544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3" name="Google Shape;413;p39"/>
          <p:cNvSpPr txBox="1"/>
          <p:nvPr>
            <p:ph idx="3" type="subTitle"/>
          </p:nvPr>
        </p:nvSpPr>
        <p:spPr>
          <a:xfrm>
            <a:off x="6544625"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4" name="Google Shape;414;p39"/>
          <p:cNvSpPr txBox="1"/>
          <p:nvPr>
            <p:ph idx="4" type="title"/>
          </p:nvPr>
        </p:nvSpPr>
        <p:spPr>
          <a:xfrm>
            <a:off x="27218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15" name="Google Shape;415;p39"/>
          <p:cNvSpPr txBox="1"/>
          <p:nvPr>
            <p:ph idx="5" type="subTitle"/>
          </p:nvPr>
        </p:nvSpPr>
        <p:spPr>
          <a:xfrm>
            <a:off x="2722019"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416" name="Google Shape;416;p39"/>
          <p:cNvSpPr txBox="1"/>
          <p:nvPr>
            <p:ph idx="6" type="title"/>
          </p:nvPr>
        </p:nvSpPr>
        <p:spPr>
          <a:xfrm>
            <a:off x="810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17" name="Google Shape;417;p39"/>
          <p:cNvSpPr txBox="1"/>
          <p:nvPr>
            <p:ph idx="7" type="subTitle"/>
          </p:nvPr>
        </p:nvSpPr>
        <p:spPr>
          <a:xfrm>
            <a:off x="810750"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418" name="Google Shape;418;p39"/>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9" name="Google Shape;41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0" name="Shape 420"/>
        <p:cNvGrpSpPr/>
        <p:nvPr/>
      </p:nvGrpSpPr>
      <p:grpSpPr>
        <a:xfrm>
          <a:off x="0" y="0"/>
          <a:ext cx="0" cy="0"/>
          <a:chOff x="0" y="0"/>
          <a:chExt cx="0" cy="0"/>
        </a:xfrm>
      </p:grpSpPr>
      <p:sp>
        <p:nvSpPr>
          <p:cNvPr id="421" name="Google Shape;421;p40"/>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txBox="1"/>
          <p:nvPr>
            <p:ph type="title"/>
          </p:nvPr>
        </p:nvSpPr>
        <p:spPr>
          <a:xfrm>
            <a:off x="1465625"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8" name="Google Shape;428;p40"/>
          <p:cNvSpPr txBox="1"/>
          <p:nvPr>
            <p:ph idx="1" type="subTitle"/>
          </p:nvPr>
        </p:nvSpPr>
        <p:spPr>
          <a:xfrm>
            <a:off x="1465675"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9" name="Google Shape;429;p40"/>
          <p:cNvSpPr txBox="1"/>
          <p:nvPr>
            <p:ph idx="2" type="title"/>
          </p:nvPr>
        </p:nvSpPr>
        <p:spPr>
          <a:xfrm>
            <a:off x="1465625"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0" name="Google Shape;430;p40"/>
          <p:cNvSpPr txBox="1"/>
          <p:nvPr>
            <p:ph idx="3" type="subTitle"/>
          </p:nvPr>
        </p:nvSpPr>
        <p:spPr>
          <a:xfrm>
            <a:off x="1465675"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1" name="Google Shape;431;p40"/>
          <p:cNvSpPr txBox="1"/>
          <p:nvPr>
            <p:ph idx="4" type="title"/>
          </p:nvPr>
        </p:nvSpPr>
        <p:spPr>
          <a:xfrm>
            <a:off x="1465625"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2" name="Google Shape;432;p40"/>
          <p:cNvSpPr txBox="1"/>
          <p:nvPr>
            <p:ph idx="5" type="subTitle"/>
          </p:nvPr>
        </p:nvSpPr>
        <p:spPr>
          <a:xfrm>
            <a:off x="1465675"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3" name="Google Shape;433;p40"/>
          <p:cNvSpPr txBox="1"/>
          <p:nvPr>
            <p:ph idx="6" type="title"/>
          </p:nvPr>
        </p:nvSpPr>
        <p:spPr>
          <a:xfrm>
            <a:off x="5348850"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4" name="Google Shape;434;p40"/>
          <p:cNvSpPr txBox="1"/>
          <p:nvPr>
            <p:ph idx="7" type="subTitle"/>
          </p:nvPr>
        </p:nvSpPr>
        <p:spPr>
          <a:xfrm>
            <a:off x="5348900"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5" name="Google Shape;435;p40"/>
          <p:cNvSpPr txBox="1"/>
          <p:nvPr>
            <p:ph idx="8" type="title"/>
          </p:nvPr>
        </p:nvSpPr>
        <p:spPr>
          <a:xfrm>
            <a:off x="5348850"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6" name="Google Shape;436;p40"/>
          <p:cNvSpPr txBox="1"/>
          <p:nvPr>
            <p:ph idx="9" type="subTitle"/>
          </p:nvPr>
        </p:nvSpPr>
        <p:spPr>
          <a:xfrm>
            <a:off x="5348900"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7" name="Google Shape;437;p40"/>
          <p:cNvSpPr txBox="1"/>
          <p:nvPr>
            <p:ph idx="13" type="title"/>
          </p:nvPr>
        </p:nvSpPr>
        <p:spPr>
          <a:xfrm>
            <a:off x="5348850"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8" name="Google Shape;438;p40"/>
          <p:cNvSpPr txBox="1"/>
          <p:nvPr>
            <p:ph idx="14" type="subTitle"/>
          </p:nvPr>
        </p:nvSpPr>
        <p:spPr>
          <a:xfrm>
            <a:off x="5348900"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9" name="Google Shape;439;p40"/>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0" name="Google Shape;44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 name="Google Shape;46;p5"/>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 name="Google Shape;47;p5"/>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 name="Google Shape;48;p5"/>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 name="Google Shape;49;p5"/>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441" name="Shape 441"/>
        <p:cNvGrpSpPr/>
        <p:nvPr/>
      </p:nvGrpSpPr>
      <p:grpSpPr>
        <a:xfrm>
          <a:off x="0" y="0"/>
          <a:ext cx="0" cy="0"/>
          <a:chOff x="0" y="0"/>
          <a:chExt cx="0" cy="0"/>
        </a:xfrm>
      </p:grpSpPr>
      <p:sp>
        <p:nvSpPr>
          <p:cNvPr id="442" name="Google Shape;442;p4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49" name="Google Shape;449;p4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0" name="Google Shape;450;p4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1" name="Google Shape;451;p4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2" name="Google Shape;452;p4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3" name="Google Shape;453;p4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4" name="Google Shape;454;p4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5" name="Google Shape;455;p4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6" name="Google Shape;456;p4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7" name="Google Shape;457;p4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58" name="Google Shape;458;p4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59" name="Google Shape;459;p4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60" name="Google Shape;460;p4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1" name="Google Shape;46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62" name="Shape 462"/>
        <p:cNvGrpSpPr/>
        <p:nvPr/>
      </p:nvGrpSpPr>
      <p:grpSpPr>
        <a:xfrm>
          <a:off x="0" y="0"/>
          <a:ext cx="0" cy="0"/>
          <a:chOff x="0" y="0"/>
          <a:chExt cx="0" cy="0"/>
        </a:xfrm>
      </p:grpSpPr>
      <p:sp>
        <p:nvSpPr>
          <p:cNvPr id="463" name="Google Shape;463;p42"/>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2"/>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txBox="1"/>
          <p:nvPr>
            <p:ph type="title"/>
          </p:nvPr>
        </p:nvSpPr>
        <p:spPr>
          <a:xfrm>
            <a:off x="1242888"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0" name="Google Shape;470;p42"/>
          <p:cNvSpPr txBox="1"/>
          <p:nvPr>
            <p:ph idx="1" type="subTitle"/>
          </p:nvPr>
        </p:nvSpPr>
        <p:spPr>
          <a:xfrm>
            <a:off x="12429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1" name="Google Shape;471;p42"/>
          <p:cNvSpPr txBox="1"/>
          <p:nvPr>
            <p:ph idx="2" type="title"/>
          </p:nvPr>
        </p:nvSpPr>
        <p:spPr>
          <a:xfrm>
            <a:off x="12428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2" name="Google Shape;472;p42"/>
          <p:cNvSpPr txBox="1"/>
          <p:nvPr>
            <p:ph idx="3" type="subTitle"/>
          </p:nvPr>
        </p:nvSpPr>
        <p:spPr>
          <a:xfrm>
            <a:off x="12429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3" name="Google Shape;473;p42"/>
          <p:cNvSpPr txBox="1"/>
          <p:nvPr>
            <p:ph idx="4" type="title"/>
          </p:nvPr>
        </p:nvSpPr>
        <p:spPr>
          <a:xfrm>
            <a:off x="3973163"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4" name="Google Shape;474;p42"/>
          <p:cNvSpPr txBox="1"/>
          <p:nvPr>
            <p:ph idx="5" type="subTitle"/>
          </p:nvPr>
        </p:nvSpPr>
        <p:spPr>
          <a:xfrm>
            <a:off x="3973205"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5" name="Google Shape;475;p42"/>
          <p:cNvSpPr txBox="1"/>
          <p:nvPr>
            <p:ph idx="6" type="title"/>
          </p:nvPr>
        </p:nvSpPr>
        <p:spPr>
          <a:xfrm>
            <a:off x="3973164"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6" name="Google Shape;476;p42"/>
          <p:cNvSpPr txBox="1"/>
          <p:nvPr>
            <p:ph idx="7" type="subTitle"/>
          </p:nvPr>
        </p:nvSpPr>
        <p:spPr>
          <a:xfrm>
            <a:off x="3973184"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7" name="Google Shape;477;p42"/>
          <p:cNvSpPr txBox="1"/>
          <p:nvPr>
            <p:ph idx="8" type="title"/>
          </p:nvPr>
        </p:nvSpPr>
        <p:spPr>
          <a:xfrm>
            <a:off x="6703489"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8" name="Google Shape;478;p42"/>
          <p:cNvSpPr txBox="1"/>
          <p:nvPr>
            <p:ph idx="9" type="subTitle"/>
          </p:nvPr>
        </p:nvSpPr>
        <p:spPr>
          <a:xfrm>
            <a:off x="67035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9" name="Google Shape;479;p42"/>
          <p:cNvSpPr txBox="1"/>
          <p:nvPr>
            <p:ph idx="13" type="title"/>
          </p:nvPr>
        </p:nvSpPr>
        <p:spPr>
          <a:xfrm>
            <a:off x="67034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80" name="Google Shape;480;p42"/>
          <p:cNvSpPr txBox="1"/>
          <p:nvPr>
            <p:ph idx="14" type="subTitle"/>
          </p:nvPr>
        </p:nvSpPr>
        <p:spPr>
          <a:xfrm>
            <a:off x="67035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81" name="Google Shape;481;p42"/>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2" name="Google Shape;48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83" name="Shape 483"/>
        <p:cNvGrpSpPr/>
        <p:nvPr/>
      </p:nvGrpSpPr>
      <p:grpSpPr>
        <a:xfrm>
          <a:off x="0" y="0"/>
          <a:ext cx="0" cy="0"/>
          <a:chOff x="0" y="0"/>
          <a:chExt cx="0" cy="0"/>
        </a:xfrm>
      </p:grpSpPr>
      <p:sp>
        <p:nvSpPr>
          <p:cNvPr id="484" name="Google Shape;484;p4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91" name="Google Shape;491;p43"/>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92" name="Google Shape;492;p43"/>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93" name="Google Shape;493;p43"/>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94" name="Google Shape;49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95" name="Shape 495"/>
        <p:cNvGrpSpPr/>
        <p:nvPr/>
      </p:nvGrpSpPr>
      <p:grpSpPr>
        <a:xfrm>
          <a:off x="0" y="0"/>
          <a:ext cx="0" cy="0"/>
          <a:chOff x="0" y="0"/>
          <a:chExt cx="0" cy="0"/>
        </a:xfrm>
      </p:grpSpPr>
      <p:sp>
        <p:nvSpPr>
          <p:cNvPr id="496" name="Google Shape;496;p44"/>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txBox="1"/>
          <p:nvPr>
            <p:ph hasCustomPrompt="1" type="title"/>
          </p:nvPr>
        </p:nvSpPr>
        <p:spPr>
          <a:xfrm>
            <a:off x="2223600" y="53950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3" name="Google Shape;503;p44"/>
          <p:cNvSpPr txBox="1"/>
          <p:nvPr>
            <p:ph idx="1" type="subTitle"/>
          </p:nvPr>
        </p:nvSpPr>
        <p:spPr>
          <a:xfrm>
            <a:off x="2223600" y="1437838"/>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04" name="Google Shape;504;p44"/>
          <p:cNvSpPr txBox="1"/>
          <p:nvPr>
            <p:ph hasCustomPrompt="1" idx="2" type="title"/>
          </p:nvPr>
        </p:nvSpPr>
        <p:spPr>
          <a:xfrm>
            <a:off x="2223600" y="33543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5" name="Google Shape;505;p44"/>
          <p:cNvSpPr txBox="1"/>
          <p:nvPr>
            <p:ph idx="3" type="subTitle"/>
          </p:nvPr>
        </p:nvSpPr>
        <p:spPr>
          <a:xfrm>
            <a:off x="2223600" y="42574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06" name="Google Shape;506;p44"/>
          <p:cNvSpPr txBox="1"/>
          <p:nvPr>
            <p:ph hasCustomPrompt="1" idx="4" type="title"/>
          </p:nvPr>
        </p:nvSpPr>
        <p:spPr>
          <a:xfrm>
            <a:off x="2223600" y="19445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7" name="Google Shape;507;p44"/>
          <p:cNvSpPr txBox="1"/>
          <p:nvPr>
            <p:ph idx="5" type="subTitle"/>
          </p:nvPr>
        </p:nvSpPr>
        <p:spPr>
          <a:xfrm>
            <a:off x="2223600" y="28476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508" name="Google Shape;50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509" name="Shape 509"/>
        <p:cNvGrpSpPr/>
        <p:nvPr/>
      </p:nvGrpSpPr>
      <p:grpSpPr>
        <a:xfrm>
          <a:off x="0" y="0"/>
          <a:ext cx="0" cy="0"/>
          <a:chOff x="0" y="0"/>
          <a:chExt cx="0" cy="0"/>
        </a:xfrm>
      </p:grpSpPr>
      <p:sp>
        <p:nvSpPr>
          <p:cNvPr id="510" name="Google Shape;510;p45"/>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8" name="Google Shape;518;p45"/>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9" name="Google Shape;519;p45"/>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0" name="Google Shape;520;p45"/>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 name="Google Shape;521;p45"/>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2" name="Google Shape;522;p45"/>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3" name="Google Shape;523;p45"/>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24" name="Google Shape;524;p45"/>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5" name="Google Shape;525;p45"/>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6" name="Google Shape;526;p45"/>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7" name="Google Shape;52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528" name="Shape 528"/>
        <p:cNvGrpSpPr/>
        <p:nvPr/>
      </p:nvGrpSpPr>
      <p:grpSpPr>
        <a:xfrm>
          <a:off x="0" y="0"/>
          <a:ext cx="0" cy="0"/>
          <a:chOff x="0" y="0"/>
          <a:chExt cx="0" cy="0"/>
        </a:xfrm>
      </p:grpSpPr>
      <p:sp>
        <p:nvSpPr>
          <p:cNvPr id="529" name="Google Shape;529;p46"/>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txBox="1"/>
          <p:nvPr>
            <p:ph type="title"/>
          </p:nvPr>
        </p:nvSpPr>
        <p:spPr>
          <a:xfrm>
            <a:off x="872476" y="2613288"/>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7" name="Google Shape;537;p46"/>
          <p:cNvSpPr txBox="1"/>
          <p:nvPr>
            <p:ph idx="1" type="subTitle"/>
          </p:nvPr>
        </p:nvSpPr>
        <p:spPr>
          <a:xfrm>
            <a:off x="872475" y="2979000"/>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38" name="Google Shape;538;p46"/>
          <p:cNvSpPr txBox="1"/>
          <p:nvPr>
            <p:ph idx="2" type="title"/>
          </p:nvPr>
        </p:nvSpPr>
        <p:spPr>
          <a:xfrm>
            <a:off x="3498100" y="2613288"/>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39" name="Google Shape;539;p46"/>
          <p:cNvSpPr txBox="1"/>
          <p:nvPr>
            <p:ph idx="3" type="subTitle"/>
          </p:nvPr>
        </p:nvSpPr>
        <p:spPr>
          <a:xfrm>
            <a:off x="3498101" y="2979000"/>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40" name="Google Shape;540;p46"/>
          <p:cNvSpPr txBox="1"/>
          <p:nvPr>
            <p:ph idx="4" type="title"/>
          </p:nvPr>
        </p:nvSpPr>
        <p:spPr>
          <a:xfrm>
            <a:off x="5966121" y="2613288"/>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1" name="Google Shape;541;p46"/>
          <p:cNvSpPr txBox="1"/>
          <p:nvPr>
            <p:ph idx="5" type="subTitle"/>
          </p:nvPr>
        </p:nvSpPr>
        <p:spPr>
          <a:xfrm>
            <a:off x="5966125" y="2979000"/>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42" name="Google Shape;542;p46"/>
          <p:cNvSpPr txBox="1"/>
          <p:nvPr>
            <p:ph hasCustomPrompt="1" idx="6" type="title"/>
          </p:nvPr>
        </p:nvSpPr>
        <p:spPr>
          <a:xfrm>
            <a:off x="1407025"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46"/>
          <p:cNvSpPr txBox="1"/>
          <p:nvPr>
            <p:ph hasCustomPrompt="1" idx="7" type="title"/>
          </p:nvPr>
        </p:nvSpPr>
        <p:spPr>
          <a:xfrm>
            <a:off x="3957087" y="1524925"/>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4" name="Google Shape;544;p46"/>
          <p:cNvSpPr txBox="1"/>
          <p:nvPr>
            <p:ph hasCustomPrompt="1" idx="8" type="title"/>
          </p:nvPr>
        </p:nvSpPr>
        <p:spPr>
          <a:xfrm>
            <a:off x="6506727"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46" name="Shape 546"/>
        <p:cNvGrpSpPr/>
        <p:nvPr/>
      </p:nvGrpSpPr>
      <p:grpSpPr>
        <a:xfrm>
          <a:off x="0" y="0"/>
          <a:ext cx="0" cy="0"/>
          <a:chOff x="0" y="0"/>
          <a:chExt cx="0" cy="0"/>
        </a:xfrm>
      </p:grpSpPr>
      <p:sp>
        <p:nvSpPr>
          <p:cNvPr id="547" name="Google Shape;547;p47"/>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5" name="Google Shape;555;p47"/>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56" name="Google Shape;556;p47"/>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Manrope"/>
                <a:ea typeface="Manrope"/>
                <a:cs typeface="Manrope"/>
                <a:sym typeface="Manrope"/>
              </a:rPr>
              <a:t>CREDITS: This presentation template was created by </a:t>
            </a:r>
            <a:r>
              <a:rPr b="1" lang="en">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a:solidFill>
                  <a:schemeClr val="dk1"/>
                </a:solidFill>
                <a:latin typeface="Manrope"/>
                <a:ea typeface="Manrope"/>
                <a:cs typeface="Manrope"/>
                <a:sym typeface="Manrope"/>
              </a:rPr>
              <a:t>, and includes icons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3">
                  <a:extLst>
                    <a:ext uri="{A12FA001-AC4F-418D-AE19-62706E023703}">
                      <ahyp:hlinkClr val="tx"/>
                    </a:ext>
                  </a:extLst>
                </a:hlinkClick>
              </a:rPr>
              <a:t>Flaticon</a:t>
            </a:r>
            <a:r>
              <a:rPr lang="en">
                <a:solidFill>
                  <a:schemeClr val="dk1"/>
                </a:solidFill>
                <a:latin typeface="Manrope"/>
                <a:ea typeface="Manrope"/>
                <a:cs typeface="Manrope"/>
                <a:sym typeface="Manrope"/>
              </a:rPr>
              <a:t>, and infographics &amp; images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4">
                  <a:extLst>
                    <a:ext uri="{A12FA001-AC4F-418D-AE19-62706E023703}">
                      <ahyp:hlinkClr val="tx"/>
                    </a:ext>
                  </a:extLst>
                </a:hlinkClick>
              </a:rPr>
              <a:t>Freepik</a:t>
            </a:r>
            <a:endParaRPr b="1">
              <a:solidFill>
                <a:schemeClr val="dk1"/>
              </a:solidFill>
              <a:latin typeface="Manrope"/>
              <a:ea typeface="Manrope"/>
              <a:cs typeface="Manrope"/>
              <a:sym typeface="Manrope"/>
            </a:endParaRPr>
          </a:p>
        </p:txBody>
      </p:sp>
      <p:sp>
        <p:nvSpPr>
          <p:cNvPr id="558" name="Google Shape;55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59" name="Shape 559"/>
        <p:cNvGrpSpPr/>
        <p:nvPr/>
      </p:nvGrpSpPr>
      <p:grpSpPr>
        <a:xfrm>
          <a:off x="0" y="0"/>
          <a:ext cx="0" cy="0"/>
          <a:chOff x="0" y="0"/>
          <a:chExt cx="0" cy="0"/>
        </a:xfrm>
      </p:grpSpPr>
      <p:sp>
        <p:nvSpPr>
          <p:cNvPr id="560" name="Google Shape;560;p4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67" name="Shape 567"/>
        <p:cNvGrpSpPr/>
        <p:nvPr/>
      </p:nvGrpSpPr>
      <p:grpSpPr>
        <a:xfrm>
          <a:off x="0" y="0"/>
          <a:ext cx="0" cy="0"/>
          <a:chOff x="0" y="0"/>
          <a:chExt cx="0" cy="0"/>
        </a:xfrm>
      </p:grpSpPr>
      <p:sp>
        <p:nvSpPr>
          <p:cNvPr id="568" name="Google Shape;568;p49"/>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74" name="Shape 574"/>
        <p:cNvGrpSpPr/>
        <p:nvPr/>
      </p:nvGrpSpPr>
      <p:grpSpPr>
        <a:xfrm>
          <a:off x="0" y="0"/>
          <a:ext cx="0" cy="0"/>
          <a:chOff x="0" y="0"/>
          <a:chExt cx="0" cy="0"/>
        </a:xfrm>
      </p:grpSpPr>
      <p:sp>
        <p:nvSpPr>
          <p:cNvPr id="575" name="Google Shape;575;p50"/>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84" name="Shape 584"/>
        <p:cNvGrpSpPr/>
        <p:nvPr/>
      </p:nvGrpSpPr>
      <p:grpSpPr>
        <a:xfrm>
          <a:off x="0" y="0"/>
          <a:ext cx="0" cy="0"/>
          <a:chOff x="0" y="0"/>
          <a:chExt cx="0" cy="0"/>
        </a:xfrm>
      </p:grpSpPr>
      <p:sp>
        <p:nvSpPr>
          <p:cNvPr id="585" name="Google Shape;585;p51"/>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67" name="Google Shape;67;p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9"/>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23300" y="1383125"/>
            <a:ext cx="4510500" cy="92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9"/>
          <p:cNvSpPr txBox="1"/>
          <p:nvPr>
            <p:ph idx="1" type="subTitle"/>
          </p:nvPr>
        </p:nvSpPr>
        <p:spPr>
          <a:xfrm>
            <a:off x="723300" y="2328475"/>
            <a:ext cx="4359900" cy="14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90" name="Google Shape;9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p:nvPr/>
        </p:nvSpPr>
        <p:spPr>
          <a:xfrm rot="2839443">
            <a:off x="-336718" y="275298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rot="-10285629">
            <a:off x="4072449" y="-37420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flipH="1">
            <a:off x="74848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flipH="1" rot="9555841">
            <a:off x="61417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rot="-1478505">
            <a:off x="-4010126" y="-5581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8" name="Google Shape;98;p10"/>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2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anrope"/>
                <a:ea typeface="Manrope"/>
                <a:cs typeface="Manrope"/>
                <a:sym typeface="Manrope"/>
              </a:defRPr>
            </a:lvl1pPr>
            <a:lvl2pPr lvl="1" algn="r">
              <a:buNone/>
              <a:defRPr sz="1300">
                <a:solidFill>
                  <a:schemeClr val="dk1"/>
                </a:solidFill>
                <a:latin typeface="Manrope"/>
                <a:ea typeface="Manrope"/>
                <a:cs typeface="Manrope"/>
                <a:sym typeface="Manrope"/>
              </a:defRPr>
            </a:lvl2pPr>
            <a:lvl3pPr lvl="2" algn="r">
              <a:buNone/>
              <a:defRPr sz="1300">
                <a:solidFill>
                  <a:schemeClr val="dk1"/>
                </a:solidFill>
                <a:latin typeface="Manrope"/>
                <a:ea typeface="Manrope"/>
                <a:cs typeface="Manrope"/>
                <a:sym typeface="Manrope"/>
              </a:defRPr>
            </a:lvl3pPr>
            <a:lvl4pPr lvl="3" algn="r">
              <a:buNone/>
              <a:defRPr sz="1300">
                <a:solidFill>
                  <a:schemeClr val="dk1"/>
                </a:solidFill>
                <a:latin typeface="Manrope"/>
                <a:ea typeface="Manrope"/>
                <a:cs typeface="Manrope"/>
                <a:sym typeface="Manrope"/>
              </a:defRPr>
            </a:lvl4pPr>
            <a:lvl5pPr lvl="4" algn="r">
              <a:buNone/>
              <a:defRPr sz="1300">
                <a:solidFill>
                  <a:schemeClr val="dk1"/>
                </a:solidFill>
                <a:latin typeface="Manrope"/>
                <a:ea typeface="Manrope"/>
                <a:cs typeface="Manrope"/>
                <a:sym typeface="Manrope"/>
              </a:defRPr>
            </a:lvl5pPr>
            <a:lvl6pPr lvl="5" algn="r">
              <a:buNone/>
              <a:defRPr sz="1300">
                <a:solidFill>
                  <a:schemeClr val="dk1"/>
                </a:solidFill>
                <a:latin typeface="Manrope"/>
                <a:ea typeface="Manrope"/>
                <a:cs typeface="Manrope"/>
                <a:sym typeface="Manrope"/>
              </a:defRPr>
            </a:lvl6pPr>
            <a:lvl7pPr lvl="6" algn="r">
              <a:buNone/>
              <a:defRPr sz="1300">
                <a:solidFill>
                  <a:schemeClr val="dk1"/>
                </a:solidFill>
                <a:latin typeface="Manrope"/>
                <a:ea typeface="Manrope"/>
                <a:cs typeface="Manrope"/>
                <a:sym typeface="Manrope"/>
              </a:defRPr>
            </a:lvl7pPr>
            <a:lvl8pPr lvl="7" algn="r">
              <a:buNone/>
              <a:defRPr sz="1300">
                <a:solidFill>
                  <a:schemeClr val="dk1"/>
                </a:solidFill>
                <a:latin typeface="Manrope"/>
                <a:ea typeface="Manrope"/>
                <a:cs typeface="Manrope"/>
                <a:sym typeface="Manrope"/>
              </a:defRPr>
            </a:lvl8pPr>
            <a:lvl9pPr lvl="8" algn="r">
              <a:buNone/>
              <a:defRPr sz="13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43.png"/><Relationship Id="rId6" Type="http://schemas.openxmlformats.org/officeDocument/2006/relationships/image" Target="../media/image25.png"/><Relationship Id="rId7"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33.png"/><Relationship Id="rId7"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2"/>
          <p:cNvSpPr txBox="1"/>
          <p:nvPr/>
        </p:nvSpPr>
        <p:spPr>
          <a:xfrm>
            <a:off x="1883450" y="2925750"/>
            <a:ext cx="530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Combining Multiple Tree Rearrangement Operators For Efficient Parsimony Inference Using Reinforcement Learning Approach</a:t>
            </a:r>
            <a:endParaRPr b="1"/>
          </a:p>
        </p:txBody>
      </p:sp>
      <p:sp>
        <p:nvSpPr>
          <p:cNvPr id="598" name="Google Shape;598;p52"/>
          <p:cNvSpPr txBox="1"/>
          <p:nvPr/>
        </p:nvSpPr>
        <p:spPr>
          <a:xfrm>
            <a:off x="1883450" y="707588"/>
            <a:ext cx="5514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t>Kết hợp các phép biến đổi cây để tối ưu hóa việc tính điểm MP sử dụng </a:t>
            </a:r>
            <a:r>
              <a:rPr lang="en" sz="3200"/>
              <a:t>tiếp cận</a:t>
            </a:r>
            <a:r>
              <a:rPr lang="en" sz="3200"/>
              <a:t> học tăng cường </a:t>
            </a:r>
            <a:endParaRPr sz="3200"/>
          </a:p>
        </p:txBody>
      </p:sp>
      <p:pic>
        <p:nvPicPr>
          <p:cNvPr id="599" name="Google Shape;599;p52"/>
          <p:cNvPicPr preferRelativeResize="0"/>
          <p:nvPr/>
        </p:nvPicPr>
        <p:blipFill rotWithShape="1">
          <a:blip r:embed="rId3">
            <a:alphaModFix/>
          </a:blip>
          <a:srcRect b="0" l="0" r="0" t="0"/>
          <a:stretch/>
        </p:blipFill>
        <p:spPr>
          <a:xfrm>
            <a:off x="7787388" y="96997"/>
            <a:ext cx="442513" cy="442513"/>
          </a:xfrm>
          <a:prstGeom prst="rect">
            <a:avLst/>
          </a:prstGeom>
          <a:noFill/>
          <a:ln>
            <a:noFill/>
          </a:ln>
        </p:spPr>
      </p:pic>
      <p:pic>
        <p:nvPicPr>
          <p:cNvPr id="600" name="Google Shape;600;p52"/>
          <p:cNvPicPr preferRelativeResize="0"/>
          <p:nvPr/>
        </p:nvPicPr>
        <p:blipFill rotWithShape="1">
          <a:blip r:embed="rId4">
            <a:alphaModFix/>
          </a:blip>
          <a:srcRect b="0" l="0" r="0" t="0"/>
          <a:stretch/>
        </p:blipFill>
        <p:spPr>
          <a:xfrm>
            <a:off x="8439879" y="89893"/>
            <a:ext cx="447051" cy="447051"/>
          </a:xfrm>
          <a:prstGeom prst="rect">
            <a:avLst/>
          </a:prstGeom>
          <a:noFill/>
          <a:ln>
            <a:noFill/>
          </a:ln>
        </p:spPr>
      </p:pic>
      <p:pic>
        <p:nvPicPr>
          <p:cNvPr id="601" name="Google Shape;601;p52"/>
          <p:cNvPicPr preferRelativeResize="0"/>
          <p:nvPr/>
        </p:nvPicPr>
        <p:blipFill rotWithShape="1">
          <a:blip r:embed="rId5">
            <a:alphaModFix/>
          </a:blip>
          <a:srcRect b="3209" l="3462" r="63591" t="9811"/>
          <a:stretch/>
        </p:blipFill>
        <p:spPr>
          <a:xfrm>
            <a:off x="7110280" y="92165"/>
            <a:ext cx="467129" cy="444779"/>
          </a:xfrm>
          <a:prstGeom prst="rect">
            <a:avLst/>
          </a:prstGeom>
          <a:noFill/>
          <a:ln>
            <a:noFill/>
          </a:ln>
        </p:spPr>
      </p:pic>
      <p:sp>
        <p:nvSpPr>
          <p:cNvPr id="602" name="Google Shape;602;p52"/>
          <p:cNvSpPr txBox="1"/>
          <p:nvPr/>
        </p:nvSpPr>
        <p:spPr>
          <a:xfrm>
            <a:off x="1883450" y="3820313"/>
            <a:ext cx="493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Nhóm sinh viên thực hiện: </a:t>
            </a:r>
            <a:r>
              <a:rPr lang="en"/>
              <a:t>Huỳnh Tiến Dũng, Vũ Quốc Tuấn, Nguyễn Việt Dũng</a:t>
            </a:r>
            <a:endParaRPr/>
          </a:p>
          <a:p>
            <a:pPr indent="0" lvl="0" marL="0" rtl="0" algn="l">
              <a:spcBef>
                <a:spcPts val="0"/>
              </a:spcBef>
              <a:spcAft>
                <a:spcPts val="0"/>
              </a:spcAft>
              <a:buNone/>
            </a:pPr>
            <a:r>
              <a:rPr lang="en">
                <a:solidFill>
                  <a:schemeClr val="dk1"/>
                </a:solidFill>
              </a:rPr>
              <a:t>Người hướng dẫn khoa học: </a:t>
            </a:r>
            <a:r>
              <a:rPr lang="en"/>
              <a:t>TS. </a:t>
            </a:r>
            <a:r>
              <a:rPr lang="en"/>
              <a:t>Hoàng Thị Điệp</a:t>
            </a:r>
            <a:endParaRPr/>
          </a:p>
        </p:txBody>
      </p:sp>
      <p:sp>
        <p:nvSpPr>
          <p:cNvPr id="603" name="Google Shape;60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80" name="Shape 680"/>
        <p:cNvGrpSpPr/>
        <p:nvPr/>
      </p:nvGrpSpPr>
      <p:grpSpPr>
        <a:xfrm>
          <a:off x="0" y="0"/>
          <a:ext cx="0" cy="0"/>
          <a:chOff x="0" y="0"/>
          <a:chExt cx="0" cy="0"/>
        </a:xfrm>
      </p:grpSpPr>
      <p:sp>
        <p:nvSpPr>
          <p:cNvPr id="681" name="Google Shape;681;p61"/>
          <p:cNvSpPr/>
          <p:nvPr/>
        </p:nvSpPr>
        <p:spPr>
          <a:xfrm>
            <a:off x="348650" y="804585"/>
            <a:ext cx="4180934" cy="41806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txBox="1"/>
          <p:nvPr/>
        </p:nvSpPr>
        <p:spPr>
          <a:xfrm>
            <a:off x="370200" y="116063"/>
            <a:ext cx="8403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t>Phép biến đổi cây thường dùng</a:t>
            </a:r>
            <a:endParaRPr b="1" sz="2200"/>
          </a:p>
        </p:txBody>
      </p:sp>
      <p:pic>
        <p:nvPicPr>
          <p:cNvPr id="685" name="Google Shape;685;p61"/>
          <p:cNvPicPr preferRelativeResize="0"/>
          <p:nvPr/>
        </p:nvPicPr>
        <p:blipFill>
          <a:blip r:embed="rId3">
            <a:alphaModFix/>
          </a:blip>
          <a:stretch>
            <a:fillRect/>
          </a:stretch>
        </p:blipFill>
        <p:spPr>
          <a:xfrm>
            <a:off x="1863650" y="742138"/>
            <a:ext cx="5416698" cy="4285299"/>
          </a:xfrm>
          <a:prstGeom prst="rect">
            <a:avLst/>
          </a:prstGeom>
          <a:noFill/>
          <a:ln>
            <a:noFill/>
          </a:ln>
        </p:spPr>
      </p:pic>
      <p:sp>
        <p:nvSpPr>
          <p:cNvPr id="686" name="Google Shape;68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0" name="Shape 690"/>
        <p:cNvGrpSpPr/>
        <p:nvPr/>
      </p:nvGrpSpPr>
      <p:grpSpPr>
        <a:xfrm>
          <a:off x="0" y="0"/>
          <a:ext cx="0" cy="0"/>
          <a:chOff x="0" y="0"/>
          <a:chExt cx="0" cy="0"/>
        </a:xfrm>
      </p:grpSpPr>
      <p:sp>
        <p:nvSpPr>
          <p:cNvPr id="691" name="Google Shape;691;p62"/>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2"/>
          <p:cNvSpPr/>
          <p:nvPr/>
        </p:nvSpPr>
        <p:spPr>
          <a:xfrm rot="813319">
            <a:off x="-4178477" y="-19521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2"/>
          <p:cNvSpPr txBox="1"/>
          <p:nvPr/>
        </p:nvSpPr>
        <p:spPr>
          <a:xfrm>
            <a:off x="370200" y="172225"/>
            <a:ext cx="8403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t>Giải thuật tối ưu đàn kiến (ACO)</a:t>
            </a:r>
            <a:endParaRPr b="1" sz="2200"/>
          </a:p>
        </p:txBody>
      </p:sp>
      <p:pic>
        <p:nvPicPr>
          <p:cNvPr id="694" name="Google Shape;694;p62"/>
          <p:cNvPicPr preferRelativeResize="0"/>
          <p:nvPr/>
        </p:nvPicPr>
        <p:blipFill>
          <a:blip r:embed="rId3">
            <a:alphaModFix/>
          </a:blip>
          <a:stretch>
            <a:fillRect/>
          </a:stretch>
        </p:blipFill>
        <p:spPr>
          <a:xfrm>
            <a:off x="2152566" y="774200"/>
            <a:ext cx="4838860" cy="4113024"/>
          </a:xfrm>
          <a:prstGeom prst="rect">
            <a:avLst/>
          </a:prstGeom>
          <a:noFill/>
          <a:ln>
            <a:noFill/>
          </a:ln>
        </p:spPr>
      </p:pic>
      <p:sp>
        <p:nvSpPr>
          <p:cNvPr id="695" name="Google Shape;69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nvSpPr>
        <p:spPr>
          <a:xfrm>
            <a:off x="960313" y="481200"/>
            <a:ext cx="332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Câu hỏi nghiên cứu</a:t>
            </a:r>
            <a:endParaRPr b="1" sz="2200"/>
          </a:p>
        </p:txBody>
      </p:sp>
      <p:sp>
        <p:nvSpPr>
          <p:cNvPr id="701" name="Google Shape;701;p63"/>
          <p:cNvSpPr txBox="1"/>
          <p:nvPr/>
        </p:nvSpPr>
        <p:spPr>
          <a:xfrm>
            <a:off x="1347000" y="1150800"/>
            <a:ext cx="7025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Làm thế nào để cải thiện hiệu quả lấy mẫu cây tiến hóa trong MPBoot?</a:t>
            </a:r>
            <a:endParaRPr sz="1700"/>
          </a:p>
        </p:txBody>
      </p:sp>
      <p:sp>
        <p:nvSpPr>
          <p:cNvPr id="702" name="Google Shape;702;p63"/>
          <p:cNvSpPr txBox="1"/>
          <p:nvPr/>
        </p:nvSpPr>
        <p:spPr>
          <a:xfrm>
            <a:off x="1346988" y="1743600"/>
            <a:ext cx="6601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Kết hợp phương pháp Tree Bisection and Reconnection (TBR) vào các thủ tục leo đồi trong MPBoot</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MPBoot </a:t>
            </a:r>
            <a:r>
              <a:rPr lang="en" sz="1500"/>
              <a:t>hiện đang sử dụng</a:t>
            </a:r>
            <a:r>
              <a:rPr lang="en" sz="1500">
                <a:solidFill>
                  <a:srgbClr val="000000"/>
                </a:solidFill>
              </a:rPr>
              <a:t> SPR</a:t>
            </a:r>
            <a:r>
              <a:rPr lang="en" sz="1500"/>
              <a:t> và</a:t>
            </a:r>
            <a:r>
              <a:rPr lang="en" sz="1500">
                <a:solidFill>
                  <a:srgbClr val="000000"/>
                </a:solidFill>
              </a:rPr>
              <a:t> NNI, </a:t>
            </a:r>
            <a:r>
              <a:rPr lang="en" sz="1500"/>
              <a:t>nhưng</a:t>
            </a:r>
            <a:r>
              <a:rPr lang="en" sz="1500">
                <a:solidFill>
                  <a:srgbClr val="000000"/>
                </a:solidFill>
              </a:rPr>
              <a:t> </a:t>
            </a:r>
            <a:r>
              <a:rPr lang="en" sz="1500"/>
              <a:t>chưa áp dụng</a:t>
            </a:r>
            <a:r>
              <a:rPr lang="en" sz="1500">
                <a:solidFill>
                  <a:srgbClr val="000000"/>
                </a:solidFill>
              </a:rPr>
              <a:t> TBR</a:t>
            </a:r>
            <a:endParaRPr sz="1500"/>
          </a:p>
        </p:txBody>
      </p:sp>
      <p:sp>
        <p:nvSpPr>
          <p:cNvPr id="703" name="Google Shape;703;p63"/>
          <p:cNvSpPr txBox="1"/>
          <p:nvPr/>
        </p:nvSpPr>
        <p:spPr>
          <a:xfrm>
            <a:off x="1346988" y="2676900"/>
            <a:ext cx="670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Tối ưu hóa hiệu suất của TBR để áp dụng hiệu quả trong MPBoot</a:t>
            </a:r>
            <a:endParaRPr sz="1500"/>
          </a:p>
          <a:p>
            <a:pPr indent="-323850" lvl="0" marL="457200" rtl="0" algn="l">
              <a:spcBef>
                <a:spcPts val="0"/>
              </a:spcBef>
              <a:spcAft>
                <a:spcPts val="0"/>
              </a:spcAft>
              <a:buSzPts val="1500"/>
              <a:buChar char="-"/>
            </a:pPr>
            <a:r>
              <a:rPr lang="en" sz="1500"/>
              <a:t>Với không gian tìm kiếm rộng, TBR có độ phức tạp thời gian lớn.</a:t>
            </a:r>
            <a:endParaRPr sz="1500"/>
          </a:p>
          <a:p>
            <a:pPr indent="-323850" lvl="0" marL="457200" rtl="0" algn="l">
              <a:spcBef>
                <a:spcPts val="0"/>
              </a:spcBef>
              <a:spcAft>
                <a:spcPts val="0"/>
              </a:spcAft>
              <a:buSzPts val="1500"/>
              <a:buChar char="-"/>
            </a:pPr>
            <a:r>
              <a:rPr lang="en" sz="1500"/>
              <a:t>Tận dụng việc sau một thao tác TBR, cây mới có thể không khác hoàn toàn so với cây cũ.</a:t>
            </a:r>
            <a:endParaRPr sz="1500"/>
          </a:p>
        </p:txBody>
      </p:sp>
      <p:pic>
        <p:nvPicPr>
          <p:cNvPr id="704" name="Google Shape;704;p63"/>
          <p:cNvPicPr preferRelativeResize="0"/>
          <p:nvPr/>
        </p:nvPicPr>
        <p:blipFill>
          <a:blip r:embed="rId3">
            <a:alphaModFix/>
          </a:blip>
          <a:stretch>
            <a:fillRect/>
          </a:stretch>
        </p:blipFill>
        <p:spPr>
          <a:xfrm>
            <a:off x="960313" y="1817925"/>
            <a:ext cx="319751" cy="382049"/>
          </a:xfrm>
          <a:prstGeom prst="rect">
            <a:avLst/>
          </a:prstGeom>
          <a:noFill/>
          <a:ln>
            <a:noFill/>
          </a:ln>
        </p:spPr>
      </p:pic>
      <p:pic>
        <p:nvPicPr>
          <p:cNvPr id="705" name="Google Shape;705;p63"/>
          <p:cNvPicPr preferRelativeResize="0"/>
          <p:nvPr/>
        </p:nvPicPr>
        <p:blipFill>
          <a:blip r:embed="rId3">
            <a:alphaModFix/>
          </a:blip>
          <a:stretch>
            <a:fillRect/>
          </a:stretch>
        </p:blipFill>
        <p:spPr>
          <a:xfrm>
            <a:off x="960313" y="2676900"/>
            <a:ext cx="319751" cy="382049"/>
          </a:xfrm>
          <a:prstGeom prst="rect">
            <a:avLst/>
          </a:prstGeom>
          <a:noFill/>
          <a:ln>
            <a:noFill/>
          </a:ln>
        </p:spPr>
      </p:pic>
      <p:sp>
        <p:nvSpPr>
          <p:cNvPr id="706" name="Google Shape;706;p63"/>
          <p:cNvSpPr txBox="1"/>
          <p:nvPr/>
        </p:nvSpPr>
        <p:spPr>
          <a:xfrm>
            <a:off x="1346988" y="3785100"/>
            <a:ext cx="6601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Kết hợp leo đồi sử dụng cả NNI, SPR, TBR bằng phương pháp học tăng cường giải thuật đàn kiến (ACO) nhằm lựa chọn phép biến đổi phù hợp nhất với dữ liệu đầu vào.</a:t>
            </a:r>
            <a:endParaRPr sz="1500"/>
          </a:p>
        </p:txBody>
      </p:sp>
      <p:pic>
        <p:nvPicPr>
          <p:cNvPr id="707" name="Google Shape;707;p63"/>
          <p:cNvPicPr preferRelativeResize="0"/>
          <p:nvPr/>
        </p:nvPicPr>
        <p:blipFill>
          <a:blip r:embed="rId3">
            <a:alphaModFix/>
          </a:blip>
          <a:stretch>
            <a:fillRect/>
          </a:stretch>
        </p:blipFill>
        <p:spPr>
          <a:xfrm>
            <a:off x="960313" y="3859425"/>
            <a:ext cx="319751" cy="382049"/>
          </a:xfrm>
          <a:prstGeom prst="rect">
            <a:avLst/>
          </a:prstGeom>
          <a:noFill/>
          <a:ln>
            <a:noFill/>
          </a:ln>
        </p:spPr>
      </p:pic>
      <p:sp>
        <p:nvSpPr>
          <p:cNvPr id="708" name="Google Shape;70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4"/>
          <p:cNvSpPr txBox="1"/>
          <p:nvPr/>
        </p:nvSpPr>
        <p:spPr>
          <a:xfrm>
            <a:off x="421838" y="297038"/>
            <a:ext cx="829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Việc áp dụng các phép biến đổi cây trong thuật toán MPBoot gốc</a:t>
            </a:r>
            <a:endParaRPr sz="2200"/>
          </a:p>
        </p:txBody>
      </p:sp>
      <p:grpSp>
        <p:nvGrpSpPr>
          <p:cNvPr id="714" name="Google Shape;714;p64"/>
          <p:cNvGrpSpPr/>
          <p:nvPr/>
        </p:nvGrpSpPr>
        <p:grpSpPr>
          <a:xfrm>
            <a:off x="548338" y="1062475"/>
            <a:ext cx="4541100" cy="978900"/>
            <a:chOff x="636375" y="1123025"/>
            <a:chExt cx="4541100" cy="978900"/>
          </a:xfrm>
        </p:grpSpPr>
        <p:grpSp>
          <p:nvGrpSpPr>
            <p:cNvPr id="715" name="Google Shape;715;p64"/>
            <p:cNvGrpSpPr/>
            <p:nvPr/>
          </p:nvGrpSpPr>
          <p:grpSpPr>
            <a:xfrm>
              <a:off x="636375" y="1123025"/>
              <a:ext cx="4541100" cy="978900"/>
              <a:chOff x="636375" y="1123025"/>
              <a:chExt cx="4541100" cy="978900"/>
            </a:xfrm>
          </p:grpSpPr>
          <p:sp>
            <p:nvSpPr>
              <p:cNvPr id="716" name="Google Shape;716;p64"/>
              <p:cNvSpPr txBox="1"/>
              <p:nvPr/>
            </p:nvSpPr>
            <p:spPr>
              <a:xfrm>
                <a:off x="636375" y="1123025"/>
                <a:ext cx="4541100" cy="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Pha 1</a:t>
                </a:r>
                <a:r>
                  <a:rPr lang="en" sz="1200"/>
                  <a:t>. Khởi tạo</a:t>
                </a:r>
                <a:endParaRPr sz="1200"/>
              </a:p>
              <a:p>
                <a:pPr indent="-304800" lvl="0" marL="457200" rtl="0" algn="l">
                  <a:lnSpc>
                    <a:spcPct val="115000"/>
                  </a:lnSpc>
                  <a:spcBef>
                    <a:spcPts val="0"/>
                  </a:spcBef>
                  <a:spcAft>
                    <a:spcPts val="0"/>
                  </a:spcAft>
                  <a:buSzPts val="1200"/>
                  <a:buChar char="●"/>
                </a:pPr>
                <a:r>
                  <a:rPr lang="en" sz="1200"/>
                  <a:t>Tạo tập ứng cử viên      gồm         cây sử dụng thuật toán randomized stepwise addition, sau đó tối ưu bằng leo đồi SPR.</a:t>
                </a:r>
                <a:endParaRPr sz="1200"/>
              </a:p>
            </p:txBody>
          </p:sp>
          <p:pic>
            <p:nvPicPr>
              <p:cNvPr descr="{&quot;mathml&quot;:&quot;&lt;math style=\&quot;font-family:stix;font-size:16px;\&quot; xmlns=\&quot;http://www.w3.org/1998/Math/MathML\&quot;&gt;&lt;mstyle mathsize=\&quot;16px\&quot;&gt;&lt;mi&gt;C&lt;/mi&gt;&lt;/mstyle&gt;&lt;/math&gt;&quot;,&quot;truncated&quot;:false}" id="717" name="Google Shape;717;p64" title="C"/>
              <p:cNvPicPr preferRelativeResize="0"/>
              <p:nvPr/>
            </p:nvPicPr>
            <p:blipFill>
              <a:blip r:embed="rId3">
                <a:alphaModFix/>
              </a:blip>
              <a:stretch>
                <a:fillRect/>
              </a:stretch>
            </p:blipFill>
            <p:spPr>
              <a:xfrm>
                <a:off x="2603557" y="1412340"/>
                <a:ext cx="148336" cy="136144"/>
              </a:xfrm>
              <a:prstGeom prst="rect">
                <a:avLst/>
              </a:prstGeom>
              <a:noFill/>
              <a:ln>
                <a:noFill/>
              </a:ln>
            </p:spPr>
          </p:pic>
        </p:grpSp>
        <p:pic>
          <p:nvPicPr>
            <p:cNvPr descr="{&quot;mathml&quot;:&quot;&lt;math style=\&quot;font-family:stix;font-size:16px;\&quot; xmlns=\&quot;http://www.w3.org/1998/Math/MathML\&quot;&gt;&lt;mstyle mathsize=\&quot;16px\&quot;&gt;&lt;msub&gt;&lt;mi&gt;n&lt;/mi&gt;&lt;mi&gt;C&lt;/mi&gt;&lt;/msub&gt;&lt;/mstyle&gt;&lt;/math&gt;&quot;,&quot;truncated&quot;:false}" id="718" name="Google Shape;718;p64" title="n subscript C"/>
            <p:cNvPicPr preferRelativeResize="0"/>
            <p:nvPr/>
          </p:nvPicPr>
          <p:blipFill>
            <a:blip r:embed="rId4">
              <a:alphaModFix/>
            </a:blip>
            <a:stretch>
              <a:fillRect/>
            </a:stretch>
          </p:blipFill>
          <p:spPr>
            <a:xfrm>
              <a:off x="3166962" y="1457208"/>
              <a:ext cx="239776" cy="176784"/>
            </a:xfrm>
            <a:prstGeom prst="rect">
              <a:avLst/>
            </a:prstGeom>
            <a:noFill/>
            <a:ln>
              <a:noFill/>
            </a:ln>
          </p:spPr>
        </p:pic>
      </p:grpSp>
      <p:grpSp>
        <p:nvGrpSpPr>
          <p:cNvPr id="719" name="Google Shape;719;p64"/>
          <p:cNvGrpSpPr/>
          <p:nvPr/>
        </p:nvGrpSpPr>
        <p:grpSpPr>
          <a:xfrm>
            <a:off x="548338" y="2061775"/>
            <a:ext cx="4462800" cy="1662300"/>
            <a:chOff x="531575" y="2403300"/>
            <a:chExt cx="4462800" cy="1662300"/>
          </a:xfrm>
        </p:grpSpPr>
        <p:sp>
          <p:nvSpPr>
            <p:cNvPr id="720" name="Google Shape;720;p64"/>
            <p:cNvSpPr txBox="1"/>
            <p:nvPr/>
          </p:nvSpPr>
          <p:spPr>
            <a:xfrm>
              <a:off x="531575" y="2403300"/>
              <a:ext cx="4462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Pha 2</a:t>
              </a:r>
              <a:r>
                <a:rPr lang="en" sz="1200"/>
                <a:t>. Khám phá</a:t>
              </a:r>
              <a:endParaRPr sz="1200"/>
            </a:p>
            <a:p>
              <a:pPr indent="-304800" lvl="0" marL="457200" rtl="0" algn="l">
                <a:spcBef>
                  <a:spcPts val="0"/>
                </a:spcBef>
                <a:spcAft>
                  <a:spcPts val="0"/>
                </a:spcAft>
                <a:buSzPts val="1200"/>
                <a:buChar char="●"/>
              </a:pPr>
              <a:r>
                <a:rPr lang="en" sz="1200"/>
                <a:t>Chọn một cây ngẫu nhiên      từ tập     .</a:t>
              </a:r>
              <a:endParaRPr sz="1200"/>
            </a:p>
            <a:p>
              <a:pPr indent="-304800" lvl="0" marL="457200" rtl="0" algn="l">
                <a:spcBef>
                  <a:spcPts val="0"/>
                </a:spcBef>
                <a:spcAft>
                  <a:spcPts val="0"/>
                </a:spcAft>
                <a:buSzPts val="1200"/>
                <a:buChar char="●"/>
              </a:pPr>
              <a:r>
                <a:rPr lang="en" sz="1200"/>
                <a:t>Thực hiện chiến lược phá cây trên cây    ,  xen kẽ giữa:</a:t>
              </a:r>
              <a:endParaRPr sz="1200"/>
            </a:p>
            <a:p>
              <a:pPr indent="-304800" lvl="1" marL="914400" rtl="0" algn="l">
                <a:spcBef>
                  <a:spcPts val="0"/>
                </a:spcBef>
                <a:spcAft>
                  <a:spcPts val="0"/>
                </a:spcAft>
                <a:buSzPts val="1200"/>
                <a:buChar char="○"/>
              </a:pPr>
              <a:r>
                <a:rPr lang="en" sz="1200"/>
                <a:t>NNI ngẫu nhiên</a:t>
              </a:r>
              <a:endParaRPr sz="1200"/>
            </a:p>
            <a:p>
              <a:pPr indent="-304800" lvl="1" marL="914400" rtl="0" algn="l">
                <a:spcBef>
                  <a:spcPts val="0"/>
                </a:spcBef>
                <a:spcAft>
                  <a:spcPts val="0"/>
                </a:spcAft>
                <a:buSzPts val="1200"/>
                <a:buChar char="○"/>
              </a:pPr>
              <a:r>
                <a:rPr lang="en" sz="1200"/>
                <a:t>ratchet với leo đồi SPR</a:t>
              </a:r>
              <a:endParaRPr sz="1200"/>
            </a:p>
            <a:p>
              <a:pPr indent="-304800" lvl="0" marL="457200" rtl="0" algn="l">
                <a:spcBef>
                  <a:spcPts val="0"/>
                </a:spcBef>
                <a:spcAft>
                  <a:spcPts val="0"/>
                </a:spcAft>
                <a:buSzPts val="1200"/>
                <a:buChar char="●"/>
              </a:pPr>
              <a:r>
                <a:rPr lang="en" sz="1200"/>
                <a:t>Thực hiện leo đồi SPR theo sau với cây nhận được.</a:t>
              </a:r>
              <a:endParaRPr sz="1200"/>
            </a:p>
            <a:p>
              <a:pPr indent="-304800" lvl="0" marL="457200" rtl="0" algn="l">
                <a:spcBef>
                  <a:spcPts val="0"/>
                </a:spcBef>
                <a:spcAft>
                  <a:spcPts val="0"/>
                </a:spcAft>
                <a:buSzPts val="1200"/>
                <a:buChar char="●"/>
              </a:pPr>
              <a:r>
                <a:rPr lang="en" sz="1200"/>
                <a:t>Tập cây bootstrap ℬ được cập nhật cùng với bước tìm kiếm cây.</a:t>
              </a:r>
              <a:endParaRPr sz="1200"/>
            </a:p>
          </p:txBody>
        </p:sp>
        <p:pic>
          <p:nvPicPr>
            <p:cNvPr descr="{&quot;mathml&quot;:&quot;&lt;math style=\&quot;font-family:stix;font-size:16px;\&quot; xmlns=\&quot;http://www.w3.org/1998/Math/MathML\&quot;&gt;&lt;mstyle mathsize=\&quot;16px\&quot;&gt;&lt;mi&gt;T&lt;/mi&gt;&lt;/mstyle&gt;&lt;/math&gt;&quot;,&quot;truncated&quot;:false}" id="721" name="Google Shape;721;p64" title="T"/>
            <p:cNvPicPr preferRelativeResize="0"/>
            <p:nvPr/>
          </p:nvPicPr>
          <p:blipFill>
            <a:blip r:embed="rId5">
              <a:alphaModFix/>
            </a:blip>
            <a:stretch>
              <a:fillRect/>
            </a:stretch>
          </p:blipFill>
          <p:spPr>
            <a:xfrm>
              <a:off x="2877501" y="2689344"/>
              <a:ext cx="130048" cy="134112"/>
            </a:xfrm>
            <a:prstGeom prst="rect">
              <a:avLst/>
            </a:prstGeom>
            <a:noFill/>
            <a:ln>
              <a:noFill/>
            </a:ln>
          </p:spPr>
        </p:pic>
        <p:pic>
          <p:nvPicPr>
            <p:cNvPr descr="{&quot;mathml&quot;:&quot;&lt;math style=\&quot;font-family:stix;font-size:16px;\&quot; xmlns=\&quot;http://www.w3.org/1998/Math/MathML\&quot;&gt;&lt;mstyle mathsize=\&quot;16px\&quot;&gt;&lt;mi&gt;C&lt;/mi&gt;&lt;/mstyle&gt;&lt;/math&gt;&quot;,&quot;truncated&quot;:false}" id="722" name="Google Shape;722;p64" title="C"/>
            <p:cNvPicPr preferRelativeResize="0"/>
            <p:nvPr/>
          </p:nvPicPr>
          <p:blipFill>
            <a:blip r:embed="rId3">
              <a:alphaModFix/>
            </a:blip>
            <a:stretch>
              <a:fillRect/>
            </a:stretch>
          </p:blipFill>
          <p:spPr>
            <a:xfrm>
              <a:off x="3510632" y="2688328"/>
              <a:ext cx="148336" cy="136144"/>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723" name="Google Shape;723;p64" title="T"/>
            <p:cNvPicPr preferRelativeResize="0"/>
            <p:nvPr/>
          </p:nvPicPr>
          <p:blipFill>
            <a:blip r:embed="rId5">
              <a:alphaModFix/>
            </a:blip>
            <a:stretch>
              <a:fillRect/>
            </a:stretch>
          </p:blipFill>
          <p:spPr>
            <a:xfrm>
              <a:off x="3755226" y="2879044"/>
              <a:ext cx="130048" cy="134112"/>
            </a:xfrm>
            <a:prstGeom prst="rect">
              <a:avLst/>
            </a:prstGeom>
            <a:noFill/>
            <a:ln>
              <a:noFill/>
            </a:ln>
          </p:spPr>
        </p:pic>
      </p:grpSp>
      <p:sp>
        <p:nvSpPr>
          <p:cNvPr id="724" name="Google Shape;724;p64"/>
          <p:cNvSpPr txBox="1"/>
          <p:nvPr/>
        </p:nvSpPr>
        <p:spPr>
          <a:xfrm>
            <a:off x="548338" y="3744475"/>
            <a:ext cx="432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Pha 3</a:t>
            </a:r>
            <a:r>
              <a:rPr lang="en" sz="1200"/>
              <a:t>. Tinh chỉnh</a:t>
            </a:r>
            <a:endParaRPr sz="1200"/>
          </a:p>
          <a:p>
            <a:pPr indent="-304800" lvl="0" marL="457200" rtl="0" algn="l">
              <a:spcBef>
                <a:spcPts val="0"/>
              </a:spcBef>
              <a:spcAft>
                <a:spcPts val="0"/>
              </a:spcAft>
              <a:buSzPts val="1200"/>
              <a:buChar char="●"/>
            </a:pPr>
            <a:r>
              <a:rPr lang="en" sz="1200"/>
              <a:t>Mỗi cây bootstrap sẽ được tối ưu sử dụng leo đồi SPR thực hiện trên MSA tương ứng.</a:t>
            </a:r>
            <a:endParaRPr sz="1200"/>
          </a:p>
        </p:txBody>
      </p:sp>
      <p:sp>
        <p:nvSpPr>
          <p:cNvPr id="725" name="Google Shape;725;p64"/>
          <p:cNvSpPr txBox="1"/>
          <p:nvPr/>
        </p:nvSpPr>
        <p:spPr>
          <a:xfrm>
            <a:off x="5592616" y="1445163"/>
            <a:ext cx="3007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SPR </a:t>
            </a:r>
            <a:r>
              <a:rPr lang="en"/>
              <a:t>được sử dụng trong toàn bộ framework</a:t>
            </a:r>
            <a:endParaRPr/>
          </a:p>
          <a:p>
            <a:pPr indent="0" lvl="0" marL="0" rtl="0" algn="l">
              <a:spcBef>
                <a:spcPts val="0"/>
              </a:spcBef>
              <a:spcAft>
                <a:spcPts val="0"/>
              </a:spcAft>
              <a:buNone/>
            </a:pPr>
            <a:r>
              <a:rPr lang="en"/>
              <a:t>   </a:t>
            </a:r>
            <a:endParaRPr/>
          </a:p>
        </p:txBody>
      </p:sp>
      <p:cxnSp>
        <p:nvCxnSpPr>
          <p:cNvPr id="726" name="Google Shape;726;p64"/>
          <p:cNvCxnSpPr/>
          <p:nvPr/>
        </p:nvCxnSpPr>
        <p:spPr>
          <a:xfrm>
            <a:off x="7096213" y="2276463"/>
            <a:ext cx="0" cy="544500"/>
          </a:xfrm>
          <a:prstGeom prst="straightConnector1">
            <a:avLst/>
          </a:prstGeom>
          <a:noFill/>
          <a:ln cap="flat" cmpd="sng" w="9525">
            <a:solidFill>
              <a:srgbClr val="595959"/>
            </a:solidFill>
            <a:prstDash val="solid"/>
            <a:round/>
            <a:headEnd len="med" w="med" type="none"/>
            <a:tailEnd len="med" w="med" type="triangle"/>
          </a:ln>
        </p:spPr>
      </p:cxnSp>
      <p:sp>
        <p:nvSpPr>
          <p:cNvPr id="727" name="Google Shape;727;p64"/>
          <p:cNvSpPr txBox="1"/>
          <p:nvPr/>
        </p:nvSpPr>
        <p:spPr>
          <a:xfrm>
            <a:off x="5645038" y="2985663"/>
            <a:ext cx="307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a:t>Sử dụng phép biến đổi toàn diện hơn</a:t>
            </a:r>
            <a:r>
              <a:rPr lang="en">
                <a:solidFill>
                  <a:srgbClr val="000000"/>
                </a:solidFill>
              </a:rPr>
              <a:t> SPR </a:t>
            </a:r>
            <a:r>
              <a:rPr lang="en"/>
              <a:t>có thể dẫn đến cây</a:t>
            </a:r>
            <a:r>
              <a:rPr lang="en">
                <a:solidFill>
                  <a:srgbClr val="000000"/>
                </a:solidFill>
              </a:rPr>
              <a:t> MP </a:t>
            </a:r>
            <a:r>
              <a:rPr lang="en"/>
              <a:t>và tập bootstrap tốt hơn</a:t>
            </a:r>
            <a:r>
              <a:rPr lang="en">
                <a:solidFill>
                  <a:srgbClr val="000000"/>
                </a:solidFill>
              </a:rPr>
              <a:t>.</a:t>
            </a:r>
            <a:endParaRPr/>
          </a:p>
        </p:txBody>
      </p:sp>
      <p:pic>
        <p:nvPicPr>
          <p:cNvPr id="728" name="Google Shape;728;p64"/>
          <p:cNvPicPr preferRelativeResize="0"/>
          <p:nvPr/>
        </p:nvPicPr>
        <p:blipFill>
          <a:blip r:embed="rId6">
            <a:alphaModFix/>
          </a:blip>
          <a:stretch>
            <a:fillRect/>
          </a:stretch>
        </p:blipFill>
        <p:spPr>
          <a:xfrm>
            <a:off x="5272863" y="3145888"/>
            <a:ext cx="319751" cy="382049"/>
          </a:xfrm>
          <a:prstGeom prst="rect">
            <a:avLst/>
          </a:prstGeom>
          <a:noFill/>
          <a:ln>
            <a:noFill/>
          </a:ln>
        </p:spPr>
      </p:pic>
      <p:sp>
        <p:nvSpPr>
          <p:cNvPr id="729" name="Google Shape;72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65"/>
          <p:cNvGrpSpPr/>
          <p:nvPr/>
        </p:nvGrpSpPr>
        <p:grpSpPr>
          <a:xfrm>
            <a:off x="719988" y="748088"/>
            <a:ext cx="7644000" cy="1316100"/>
            <a:chOff x="696275" y="621425"/>
            <a:chExt cx="7644000" cy="1316100"/>
          </a:xfrm>
        </p:grpSpPr>
        <p:sp>
          <p:nvSpPr>
            <p:cNvPr id="735" name="Google Shape;735;p65"/>
            <p:cNvSpPr txBox="1"/>
            <p:nvPr/>
          </p:nvSpPr>
          <p:spPr>
            <a:xfrm>
              <a:off x="696275" y="621425"/>
              <a:ext cx="7644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Cây</a:t>
              </a:r>
              <a:r>
                <a:rPr lang="en"/>
                <a:t> </a:t>
              </a:r>
              <a:endParaRPr/>
            </a:p>
            <a:p>
              <a:pPr indent="-317500" lvl="0" marL="457200" rtl="0" algn="l">
                <a:spcBef>
                  <a:spcPts val="0"/>
                </a:spcBef>
                <a:spcAft>
                  <a:spcPts val="0"/>
                </a:spcAft>
                <a:buSzPts val="1400"/>
                <a:buChar char="-"/>
              </a:pPr>
              <a:r>
                <a:rPr lang="en"/>
                <a:t>Cạnh cắt</a:t>
              </a:r>
              <a:endParaRPr/>
            </a:p>
            <a:p>
              <a:pPr indent="-317500" lvl="0" marL="457200" rtl="0" algn="l">
                <a:lnSpc>
                  <a:spcPct val="125000"/>
                </a:lnSpc>
                <a:spcBef>
                  <a:spcPts val="0"/>
                </a:spcBef>
                <a:spcAft>
                  <a:spcPts val="0"/>
                </a:spcAft>
                <a:buSzPts val="1400"/>
                <a:buChar char="-"/>
              </a:pPr>
              <a:r>
                <a:rPr lang="en"/>
                <a:t>Cạnh nối</a:t>
              </a:r>
              <a:r>
                <a:rPr lang="en"/>
                <a:t>      </a:t>
              </a:r>
              <a:r>
                <a:rPr lang="en"/>
                <a:t>và</a:t>
              </a:r>
              <a:r>
                <a:rPr lang="en"/>
                <a:t>       (</a:t>
              </a:r>
              <a:r>
                <a:rPr lang="en"/>
                <a:t>thuộc 2 cây con khác nhau</a:t>
              </a:r>
              <a:r>
                <a:rPr lang="en"/>
                <a:t> </a:t>
              </a:r>
              <a:r>
                <a:rPr lang="en"/>
                <a:t>sau khi cắt cạnh </a:t>
              </a:r>
              <a:r>
                <a:rPr lang="en"/>
                <a:t>    )</a:t>
              </a:r>
              <a:endParaRPr/>
            </a:p>
            <a:p>
              <a:pPr indent="-317500" lvl="0" marL="457200" rtl="0" algn="l">
                <a:spcBef>
                  <a:spcPts val="0"/>
                </a:spcBef>
                <a:spcAft>
                  <a:spcPts val="0"/>
                </a:spcAft>
                <a:buSzPts val="1400"/>
                <a:buChar char="-"/>
              </a:pPr>
              <a:r>
                <a:rPr lang="en"/>
                <a:t>Cây kết quả</a:t>
              </a:r>
              <a:r>
                <a:rPr lang="en"/>
                <a:t> </a:t>
              </a:r>
              <a:endParaRPr/>
            </a:p>
          </p:txBody>
        </p:sp>
        <p:pic>
          <p:nvPicPr>
            <p:cNvPr descr="{&quot;mathml&quot;:&quot;&lt;math style=\&quot;font-family:stix;font-size:16px;\&quot; xmlns=\&quot;http://www.w3.org/1998/Math/MathML\&quot;&gt;&lt;mstyle mathsize=\&quot;16px\&quot;&gt;&lt;msup&gt;&lt;mi&gt;T&lt;/mi&gt;&lt;mrow&gt;&lt;mi&gt;l&lt;/mi&gt;&lt;mi&gt;s&lt;/mi&gt;&lt;mi&gt;t&lt;/mi&gt;&lt;/mrow&gt;&lt;/msup&gt;&lt;/mstyle&gt;&lt;/math&gt;&quot;,&quot;truncated&quot;:false}" id="736" name="Google Shape;736;p65" title="T to the power of l s t end exponent"/>
            <p:cNvPicPr preferRelativeResize="0"/>
            <p:nvPr/>
          </p:nvPicPr>
          <p:blipFill>
            <a:blip r:embed="rId3">
              <a:alphaModFix/>
            </a:blip>
            <a:stretch>
              <a:fillRect/>
            </a:stretch>
          </p:blipFill>
          <p:spPr>
            <a:xfrm>
              <a:off x="1634296" y="939654"/>
              <a:ext cx="292608" cy="164592"/>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737" name="Google Shape;737;p65" title="R"/>
            <p:cNvPicPr preferRelativeResize="0"/>
            <p:nvPr/>
          </p:nvPicPr>
          <p:blipFill>
            <a:blip r:embed="rId4">
              <a:alphaModFix/>
            </a:blip>
            <a:stretch>
              <a:fillRect/>
            </a:stretch>
          </p:blipFill>
          <p:spPr>
            <a:xfrm>
              <a:off x="2052021" y="1179494"/>
              <a:ext cx="140208" cy="134112"/>
            </a:xfrm>
            <a:prstGeom prst="rect">
              <a:avLst/>
            </a:prstGeom>
            <a:noFill/>
            <a:ln>
              <a:noFill/>
            </a:ln>
          </p:spPr>
        </p:pic>
      </p:grpSp>
      <p:sp>
        <p:nvSpPr>
          <p:cNvPr id="738" name="Google Shape;738;p65"/>
          <p:cNvSpPr txBox="1"/>
          <p:nvPr/>
        </p:nvSpPr>
        <p:spPr>
          <a:xfrm>
            <a:off x="360613" y="367138"/>
            <a:ext cx="724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2200"/>
              <a:t>Ví dụ về một phép</a:t>
            </a:r>
            <a:r>
              <a:rPr lang="en" sz="2200">
                <a:solidFill>
                  <a:srgbClr val="000000"/>
                </a:solidFill>
              </a:rPr>
              <a:t> TBR</a:t>
            </a:r>
            <a:endParaRPr sz="2200"/>
          </a:p>
        </p:txBody>
      </p:sp>
      <p:pic>
        <p:nvPicPr>
          <p:cNvPr descr="{&quot;mathml&quot;:&quot;&lt;math style=\&quot;font-family:stix;font-size:16px;\&quot; xmlns=\&quot;http://www.w3.org/1998/Math/MathML\&quot;&gt;&lt;mstyle mathsize=\&quot;16px\&quot;&gt;&lt;msub&gt;&lt;mi&gt;I&lt;/mi&gt;&lt;mn&gt;1&lt;/mn&gt;&lt;/msub&gt;&lt;/mstyle&gt;&lt;/math&gt;&quot;,&quot;truncated&quot;:false}" id="739" name="Google Shape;739;p65" title="I subscript 1"/>
          <p:cNvPicPr preferRelativeResize="0"/>
          <p:nvPr/>
        </p:nvPicPr>
        <p:blipFill>
          <a:blip r:embed="rId5">
            <a:alphaModFix/>
          </a:blip>
          <a:stretch>
            <a:fillRect/>
          </a:stretch>
        </p:blipFill>
        <p:spPr>
          <a:xfrm>
            <a:off x="2037602" y="1522276"/>
            <a:ext cx="172720" cy="217424"/>
          </a:xfrm>
          <a:prstGeom prst="rect">
            <a:avLst/>
          </a:prstGeom>
          <a:noFill/>
          <a:ln>
            <a:noFill/>
          </a:ln>
        </p:spPr>
      </p:pic>
      <p:pic>
        <p:nvPicPr>
          <p:cNvPr descr="{&quot;mathml&quot;:&quot;&lt;math style=\&quot;font-family:stix;font-size:16px;\&quot; xmlns=\&quot;http://www.w3.org/1998/Math/MathML\&quot;&gt;&lt;mstyle mathsize=\&quot;16px\&quot;&gt;&lt;msub&gt;&lt;mi&gt;I&lt;/mi&gt;&lt;mn&gt;2&lt;/mn&gt;&lt;/msub&gt;&lt;/mstyle&gt;&lt;/math&gt;&quot;,&quot;truncated&quot;:false}" id="740" name="Google Shape;740;p65" title="I subscript 2"/>
          <p:cNvPicPr preferRelativeResize="0"/>
          <p:nvPr/>
        </p:nvPicPr>
        <p:blipFill>
          <a:blip r:embed="rId6">
            <a:alphaModFix/>
          </a:blip>
          <a:stretch>
            <a:fillRect/>
          </a:stretch>
        </p:blipFill>
        <p:spPr>
          <a:xfrm>
            <a:off x="2572752" y="1522276"/>
            <a:ext cx="172720" cy="217424"/>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741" name="Google Shape;741;p65" title="R"/>
          <p:cNvPicPr preferRelativeResize="0"/>
          <p:nvPr/>
        </p:nvPicPr>
        <p:blipFill>
          <a:blip r:embed="rId4">
            <a:alphaModFix/>
          </a:blip>
          <a:stretch>
            <a:fillRect/>
          </a:stretch>
        </p:blipFill>
        <p:spPr>
          <a:xfrm>
            <a:off x="6390109" y="1512531"/>
            <a:ext cx="140208" cy="134112"/>
          </a:xfrm>
          <a:prstGeom prst="rect">
            <a:avLst/>
          </a:prstGeom>
          <a:noFill/>
          <a:ln>
            <a:noFill/>
          </a:ln>
        </p:spPr>
      </p:pic>
      <p:pic>
        <p:nvPicPr>
          <p:cNvPr descr="{&quot;mathml&quot;:&quot;&lt;math style=\&quot;font-family:stix;font-size:16px;\&quot; xmlns=\&quot;http://www.w3.org/1998/Math/MathML\&quot;&gt;&lt;mstyle mathsize=\&quot;16px\&quot;&gt;&lt;msup&gt;&lt;mi&gt;T&lt;/mi&gt;&lt;mo&gt;&amp;#xB7;&lt;/mo&gt;&lt;/msup&gt;&lt;/mstyle&gt;&lt;/math&gt;&quot;,&quot;truncated&quot;:false}" id="742" name="Google Shape;742;p65" title="T to the power of times"/>
          <p:cNvPicPr preferRelativeResize="0"/>
          <p:nvPr/>
        </p:nvPicPr>
        <p:blipFill>
          <a:blip r:embed="rId7">
            <a:alphaModFix/>
          </a:blip>
          <a:stretch>
            <a:fillRect/>
          </a:stretch>
        </p:blipFill>
        <p:spPr>
          <a:xfrm>
            <a:off x="4464914" y="2587331"/>
            <a:ext cx="231648" cy="134112"/>
          </a:xfrm>
          <a:prstGeom prst="rect">
            <a:avLst/>
          </a:prstGeom>
          <a:noFill/>
          <a:ln>
            <a:noFill/>
          </a:ln>
        </p:spPr>
      </p:pic>
      <p:pic>
        <p:nvPicPr>
          <p:cNvPr descr="{&quot;mathml&quot;:&quot;&lt;math style=\&quot;font-family:stix;font-size:16px;\&quot; xmlns=\&quot;http://www.w3.org/1998/Math/MathML\&quot;&gt;&lt;mstyle mathsize=\&quot;16px\&quot;&gt;&lt;msup&gt;&lt;mi&gt;T&lt;/mi&gt;&lt;mo&gt;*&lt;/mo&gt;&lt;/msup&gt;&lt;/mstyle&gt;&lt;/math&gt;&quot;,&quot;truncated&quot;:false}" id="743" name="Google Shape;743;p65" title="T to the power of asterisk times"/>
          <p:cNvPicPr preferRelativeResize="0"/>
          <p:nvPr/>
        </p:nvPicPr>
        <p:blipFill>
          <a:blip r:embed="rId8">
            <a:alphaModFix/>
          </a:blip>
          <a:stretch>
            <a:fillRect/>
          </a:stretch>
        </p:blipFill>
        <p:spPr>
          <a:xfrm>
            <a:off x="2303266" y="1749469"/>
            <a:ext cx="266192" cy="170688"/>
          </a:xfrm>
          <a:prstGeom prst="rect">
            <a:avLst/>
          </a:prstGeom>
          <a:noFill/>
          <a:ln>
            <a:noFill/>
          </a:ln>
        </p:spPr>
      </p:pic>
      <p:pic>
        <p:nvPicPr>
          <p:cNvPr id="744" name="Google Shape;744;p65"/>
          <p:cNvPicPr preferRelativeResize="0"/>
          <p:nvPr/>
        </p:nvPicPr>
        <p:blipFill>
          <a:blip r:embed="rId9">
            <a:alphaModFix/>
          </a:blip>
          <a:stretch>
            <a:fillRect/>
          </a:stretch>
        </p:blipFill>
        <p:spPr>
          <a:xfrm>
            <a:off x="182413" y="2268788"/>
            <a:ext cx="8779175" cy="2507575"/>
          </a:xfrm>
          <a:prstGeom prst="rect">
            <a:avLst/>
          </a:prstGeom>
          <a:noFill/>
          <a:ln>
            <a:noFill/>
          </a:ln>
        </p:spPr>
      </p:pic>
      <p:sp>
        <p:nvSpPr>
          <p:cNvPr id="745" name="Google Shape;74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6"/>
          <p:cNvSpPr txBox="1"/>
          <p:nvPr/>
        </p:nvSpPr>
        <p:spPr>
          <a:xfrm>
            <a:off x="672838" y="356713"/>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Đánh giá điểm MP</a:t>
            </a:r>
            <a:endParaRPr sz="2200"/>
          </a:p>
        </p:txBody>
      </p:sp>
      <p:sp>
        <p:nvSpPr>
          <p:cNvPr id="751" name="Google Shape;751;p66"/>
          <p:cNvSpPr txBox="1"/>
          <p:nvPr/>
        </p:nvSpPr>
        <p:spPr>
          <a:xfrm>
            <a:off x="1469163" y="1626413"/>
            <a:ext cx="246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Tiếp cận trực tiếp</a:t>
            </a:r>
            <a:endParaRPr sz="1600"/>
          </a:p>
        </p:txBody>
      </p:sp>
      <p:sp>
        <p:nvSpPr>
          <p:cNvPr id="752" name="Google Shape;752;p66"/>
          <p:cNvSpPr txBox="1"/>
          <p:nvPr/>
        </p:nvSpPr>
        <p:spPr>
          <a:xfrm>
            <a:off x="5300238" y="1395013"/>
            <a:ext cx="285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Duyệt post-order lại toàn bộ cây và tính theo thuật toán Fitch hoặc Sankoff</a:t>
            </a:r>
            <a:endParaRPr sz="1600">
              <a:solidFill>
                <a:srgbClr val="000000"/>
              </a:solidFill>
            </a:endParaRPr>
          </a:p>
        </p:txBody>
      </p:sp>
      <p:pic>
        <p:nvPicPr>
          <p:cNvPr id="753" name="Google Shape;753;p66"/>
          <p:cNvPicPr preferRelativeResize="0"/>
          <p:nvPr/>
        </p:nvPicPr>
        <p:blipFill>
          <a:blip r:embed="rId3">
            <a:alphaModFix/>
          </a:blip>
          <a:stretch>
            <a:fillRect/>
          </a:stretch>
        </p:blipFill>
        <p:spPr>
          <a:xfrm>
            <a:off x="989538" y="3074163"/>
            <a:ext cx="319751" cy="382049"/>
          </a:xfrm>
          <a:prstGeom prst="rect">
            <a:avLst/>
          </a:prstGeom>
          <a:noFill/>
          <a:ln>
            <a:noFill/>
          </a:ln>
        </p:spPr>
      </p:pic>
      <p:sp>
        <p:nvSpPr>
          <p:cNvPr id="754" name="Google Shape;754;p66"/>
          <p:cNvSpPr txBox="1"/>
          <p:nvPr/>
        </p:nvSpPr>
        <p:spPr>
          <a:xfrm>
            <a:off x="1469163" y="2793913"/>
            <a:ext cx="2385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Tuy nhiên, nhiều cây con không thay đổi cấu trúc (điểm MP) sau một phép TBR</a:t>
            </a:r>
            <a:endParaRPr sz="1600"/>
          </a:p>
        </p:txBody>
      </p:sp>
      <p:cxnSp>
        <p:nvCxnSpPr>
          <p:cNvPr id="755" name="Google Shape;755;p66"/>
          <p:cNvCxnSpPr/>
          <p:nvPr/>
        </p:nvCxnSpPr>
        <p:spPr>
          <a:xfrm>
            <a:off x="4081863" y="3263088"/>
            <a:ext cx="850800" cy="42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66"/>
          <p:cNvCxnSpPr/>
          <p:nvPr/>
        </p:nvCxnSpPr>
        <p:spPr>
          <a:xfrm>
            <a:off x="4081863" y="1854613"/>
            <a:ext cx="850800" cy="4200"/>
          </a:xfrm>
          <a:prstGeom prst="straightConnector1">
            <a:avLst/>
          </a:prstGeom>
          <a:noFill/>
          <a:ln cap="flat" cmpd="sng" w="9525">
            <a:solidFill>
              <a:srgbClr val="595959"/>
            </a:solidFill>
            <a:prstDash val="solid"/>
            <a:round/>
            <a:headEnd len="med" w="med" type="none"/>
            <a:tailEnd len="med" w="med" type="triangle"/>
          </a:ln>
        </p:spPr>
      </p:cxnSp>
      <p:sp>
        <p:nvSpPr>
          <p:cNvPr id="757" name="Google Shape;757;p66"/>
          <p:cNvSpPr txBox="1"/>
          <p:nvPr/>
        </p:nvSpPr>
        <p:spPr>
          <a:xfrm>
            <a:off x="5300238" y="2926638"/>
            <a:ext cx="285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Chỉ tính lại điểm của những đỉnh có thay đổi điểm số </a:t>
            </a:r>
            <a:endParaRPr sz="1600">
              <a:solidFill>
                <a:srgbClr val="000000"/>
              </a:solidFill>
            </a:endParaRPr>
          </a:p>
        </p:txBody>
      </p:sp>
      <p:sp>
        <p:nvSpPr>
          <p:cNvPr id="758" name="Google Shape;75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7"/>
          <p:cNvSpPr txBox="1"/>
          <p:nvPr/>
        </p:nvSpPr>
        <p:spPr>
          <a:xfrm>
            <a:off x="1326275" y="66950"/>
            <a:ext cx="657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t>Đề xuất 1</a:t>
            </a:r>
            <a:r>
              <a:rPr lang="en" sz="2200"/>
              <a:t>: Tính toán nhanh một phép biến đổi TBR</a:t>
            </a:r>
            <a:endParaRPr sz="2200"/>
          </a:p>
        </p:txBody>
      </p:sp>
      <p:pic>
        <p:nvPicPr>
          <p:cNvPr id="764" name="Google Shape;764;p67"/>
          <p:cNvPicPr preferRelativeResize="0"/>
          <p:nvPr/>
        </p:nvPicPr>
        <p:blipFill>
          <a:blip r:embed="rId3">
            <a:alphaModFix/>
          </a:blip>
          <a:stretch>
            <a:fillRect/>
          </a:stretch>
        </p:blipFill>
        <p:spPr>
          <a:xfrm>
            <a:off x="1149063" y="780412"/>
            <a:ext cx="6931925" cy="2226375"/>
          </a:xfrm>
          <a:prstGeom prst="rect">
            <a:avLst/>
          </a:prstGeom>
          <a:noFill/>
          <a:ln>
            <a:noFill/>
          </a:ln>
        </p:spPr>
      </p:pic>
      <p:grpSp>
        <p:nvGrpSpPr>
          <p:cNvPr id="765" name="Google Shape;765;p67"/>
          <p:cNvGrpSpPr/>
          <p:nvPr/>
        </p:nvGrpSpPr>
        <p:grpSpPr>
          <a:xfrm>
            <a:off x="2220863" y="3101900"/>
            <a:ext cx="1271400" cy="400200"/>
            <a:chOff x="839000" y="3781575"/>
            <a:chExt cx="1271400" cy="400200"/>
          </a:xfrm>
        </p:grpSpPr>
        <p:sp>
          <p:nvSpPr>
            <p:cNvPr id="766" name="Google Shape;766;p67"/>
            <p:cNvSpPr txBox="1"/>
            <p:nvPr/>
          </p:nvSpPr>
          <p:spPr>
            <a:xfrm>
              <a:off x="839000" y="3781575"/>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 </a:t>
              </a:r>
              <a:r>
                <a:rPr lang="en"/>
                <a:t>C</a:t>
              </a:r>
              <a:r>
                <a:rPr lang="en"/>
                <a:t>ây</a:t>
              </a:r>
              <a:r>
                <a:rPr lang="en"/>
                <a:t> </a:t>
              </a:r>
              <a:endParaRPr/>
            </a:p>
          </p:txBody>
        </p:sp>
        <p:pic>
          <p:nvPicPr>
            <p:cNvPr descr="{&quot;mathml&quot;:&quot;&lt;math style=\&quot;font-family:stix;font-size:16px;\&quot; xmlns=\&quot;http://www.w3.org/1998/Math/MathML\&quot;&gt;&lt;mstyle mathsize=\&quot;16px\&quot;&gt;&lt;msup&gt;&lt;mi&gt;T&lt;/mi&gt;&lt;mrow&gt;&lt;mi&gt;l&lt;/mi&gt;&lt;mi&gt;s&lt;/mi&gt;&lt;mi&gt;t&lt;/mi&gt;&lt;/mrow&gt;&lt;/msup&gt;&lt;/mstyle&gt;&lt;/math&gt;&quot;,&quot;truncated&quot;:false}" id="767" name="Google Shape;767;p67" title="T to the power of l s t end exponent"/>
            <p:cNvPicPr preferRelativeResize="0"/>
            <p:nvPr/>
          </p:nvPicPr>
          <p:blipFill>
            <a:blip r:embed="rId4">
              <a:alphaModFix/>
            </a:blip>
            <a:stretch>
              <a:fillRect/>
            </a:stretch>
          </p:blipFill>
          <p:spPr>
            <a:xfrm>
              <a:off x="1597771" y="3876279"/>
              <a:ext cx="292608" cy="164592"/>
            </a:xfrm>
            <a:prstGeom prst="rect">
              <a:avLst/>
            </a:prstGeom>
            <a:noFill/>
            <a:ln>
              <a:noFill/>
            </a:ln>
          </p:spPr>
        </p:pic>
      </p:grpSp>
      <p:grpSp>
        <p:nvGrpSpPr>
          <p:cNvPr id="768" name="Google Shape;768;p67"/>
          <p:cNvGrpSpPr/>
          <p:nvPr/>
        </p:nvGrpSpPr>
        <p:grpSpPr>
          <a:xfrm>
            <a:off x="6165638" y="3101900"/>
            <a:ext cx="1271400" cy="400200"/>
            <a:chOff x="6600200" y="3714675"/>
            <a:chExt cx="1271400" cy="400200"/>
          </a:xfrm>
        </p:grpSpPr>
        <p:sp>
          <p:nvSpPr>
            <p:cNvPr id="769" name="Google Shape;769;p67"/>
            <p:cNvSpPr txBox="1"/>
            <p:nvPr/>
          </p:nvSpPr>
          <p:spPr>
            <a:xfrm>
              <a:off x="6600200" y="3714675"/>
              <a:ext cx="12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t>
              </a:r>
              <a:r>
                <a:rPr lang="en"/>
                <a:t> </a:t>
              </a:r>
              <a:r>
                <a:rPr lang="en"/>
                <a:t>Cây</a:t>
              </a:r>
              <a:endParaRPr/>
            </a:p>
          </p:txBody>
        </p:sp>
        <p:pic>
          <p:nvPicPr>
            <p:cNvPr descr="{&quot;mathml&quot;:&quot;&lt;math style=\&quot;font-family:stix;font-size:16px;\&quot; xmlns=\&quot;http://www.w3.org/1998/Math/MathML\&quot;&gt;&lt;mstyle mathsize=\&quot;16px\&quot;&gt;&lt;msup&gt;&lt;mi&gt;T&lt;/mi&gt;&lt;mo&gt;*&lt;/mo&gt;&lt;/msup&gt;&lt;/mstyle&gt;&lt;/math&gt;&quot;,&quot;truncated&quot;:false}" id="770" name="Google Shape;770;p67" title="T to the power of asterisk times"/>
            <p:cNvPicPr preferRelativeResize="0"/>
            <p:nvPr/>
          </p:nvPicPr>
          <p:blipFill>
            <a:blip r:embed="rId5">
              <a:alphaModFix/>
            </a:blip>
            <a:stretch>
              <a:fillRect/>
            </a:stretch>
          </p:blipFill>
          <p:spPr>
            <a:xfrm>
              <a:off x="7372104" y="3810306"/>
              <a:ext cx="266192" cy="170688"/>
            </a:xfrm>
            <a:prstGeom prst="rect">
              <a:avLst/>
            </a:prstGeom>
            <a:noFill/>
            <a:ln>
              <a:noFill/>
            </a:ln>
          </p:spPr>
        </p:pic>
      </p:grpSp>
      <p:grpSp>
        <p:nvGrpSpPr>
          <p:cNvPr id="771" name="Google Shape;771;p67"/>
          <p:cNvGrpSpPr/>
          <p:nvPr/>
        </p:nvGrpSpPr>
        <p:grpSpPr>
          <a:xfrm>
            <a:off x="757463" y="3597250"/>
            <a:ext cx="7715100" cy="831300"/>
            <a:chOff x="250175" y="4032250"/>
            <a:chExt cx="7715100" cy="831300"/>
          </a:xfrm>
        </p:grpSpPr>
        <p:sp>
          <p:nvSpPr>
            <p:cNvPr id="772" name="Google Shape;772;p67"/>
            <p:cNvSpPr txBox="1"/>
            <p:nvPr/>
          </p:nvSpPr>
          <p:spPr>
            <a:xfrm>
              <a:off x="250175" y="4032250"/>
              <a:ext cx="7715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Các đỉnh in xanh cần phải tính lại điểm</a:t>
              </a:r>
              <a:r>
                <a:rPr lang="en"/>
                <a:t> (</a:t>
              </a:r>
              <a:r>
                <a:rPr lang="en"/>
                <a:t>Các đỉnh trên đường đi từ</a:t>
              </a:r>
              <a:r>
                <a:rPr lang="en"/>
                <a:t>      </a:t>
              </a:r>
              <a:r>
                <a:rPr lang="en"/>
                <a:t>đến</a:t>
              </a:r>
              <a:r>
                <a:rPr lang="en"/>
                <a:t>       </a:t>
              </a:r>
              <a:r>
                <a:rPr lang="en"/>
                <a:t>của</a:t>
              </a:r>
              <a:r>
                <a:rPr lang="en"/>
                <a:t>         )</a:t>
              </a:r>
              <a:endParaRPr/>
            </a:p>
            <a:p>
              <a:pPr indent="-317500" lvl="0" marL="457200" rtl="0" algn="l">
                <a:spcBef>
                  <a:spcPts val="0"/>
                </a:spcBef>
                <a:spcAft>
                  <a:spcPts val="0"/>
                </a:spcAft>
                <a:buSzPts val="1400"/>
                <a:buChar char="-"/>
              </a:pPr>
              <a:r>
                <a:rPr lang="en"/>
                <a:t>Đổi gốc của cây</a:t>
              </a:r>
              <a:r>
                <a:rPr lang="en"/>
                <a:t>       </a:t>
              </a:r>
              <a:r>
                <a:rPr lang="en"/>
                <a:t>thành</a:t>
              </a:r>
              <a:r>
                <a:rPr lang="en"/>
                <a:t>    </a:t>
              </a:r>
              <a:endParaRPr/>
            </a:p>
            <a:p>
              <a:pPr indent="-317500" lvl="0" marL="457200" rtl="0" algn="l">
                <a:spcBef>
                  <a:spcPts val="0"/>
                </a:spcBef>
                <a:spcAft>
                  <a:spcPts val="0"/>
                </a:spcAft>
                <a:buSzPts val="1400"/>
                <a:buChar char="-"/>
              </a:pPr>
              <a:r>
                <a:rPr lang="en"/>
                <a:t>Cây</a:t>
              </a:r>
              <a:r>
                <a:rPr lang="en"/>
                <a:t>        </a:t>
              </a:r>
              <a:r>
                <a:rPr lang="en"/>
                <a:t>sẽ được sử dụng làm cây</a:t>
              </a:r>
              <a:r>
                <a:rPr lang="en"/>
                <a:t>         </a:t>
              </a:r>
              <a:r>
                <a:rPr lang="en"/>
                <a:t>cho phép biến đổi TBR tiếp theo</a:t>
              </a:r>
              <a:endParaRPr/>
            </a:p>
          </p:txBody>
        </p:sp>
        <p:pic>
          <p:nvPicPr>
            <p:cNvPr descr="{&quot;mathml&quot;:&quot;&lt;math style=\&quot;font-family:stix;font-size:16px;\&quot; xmlns=\&quot;http://www.w3.org/1998/Math/MathML\&quot;&gt;&lt;mstyle mathsize=\&quot;16px\&quot;&gt;&lt;msub&gt;&lt;mi&gt;I&lt;/mi&gt;&lt;mn&gt;1&lt;/mn&gt;&lt;/msub&gt;&lt;/mstyle&gt;&lt;/math&gt;&quot;,&quot;truncated&quot;:false}" id="773" name="Google Shape;773;p67" title="I subscript 1"/>
            <p:cNvPicPr preferRelativeResize="0"/>
            <p:nvPr/>
          </p:nvPicPr>
          <p:blipFill>
            <a:blip r:embed="rId6">
              <a:alphaModFix/>
            </a:blip>
            <a:stretch>
              <a:fillRect/>
            </a:stretch>
          </p:blipFill>
          <p:spPr>
            <a:xfrm>
              <a:off x="6061690" y="4154588"/>
              <a:ext cx="172720" cy="217424"/>
            </a:xfrm>
            <a:prstGeom prst="rect">
              <a:avLst/>
            </a:prstGeom>
            <a:noFill/>
            <a:ln>
              <a:noFill/>
            </a:ln>
          </p:spPr>
        </p:pic>
        <p:pic>
          <p:nvPicPr>
            <p:cNvPr descr="{&quot;mathml&quot;:&quot;&lt;math style=\&quot;font-family:stix;font-size:16px;\&quot; xmlns=\&quot;http://www.w3.org/1998/Math/MathML\&quot;&gt;&lt;mstyle mathsize=\&quot;16px\&quot;&gt;&lt;msub&gt;&lt;mi&gt;I&lt;/mi&gt;&lt;mn&gt;2&lt;/mn&gt;&lt;/msub&gt;&lt;/mstyle&gt;&lt;/math&gt;&quot;,&quot;truncated&quot;:false}" id="774" name="Google Shape;774;p67" title="I subscript 2"/>
            <p:cNvPicPr preferRelativeResize="0"/>
            <p:nvPr/>
          </p:nvPicPr>
          <p:blipFill>
            <a:blip r:embed="rId7">
              <a:alphaModFix/>
            </a:blip>
            <a:stretch>
              <a:fillRect/>
            </a:stretch>
          </p:blipFill>
          <p:spPr>
            <a:xfrm>
              <a:off x="6670890" y="4154588"/>
              <a:ext cx="172720" cy="217424"/>
            </a:xfrm>
            <a:prstGeom prst="rect">
              <a:avLst/>
            </a:prstGeom>
            <a:noFill/>
            <a:ln>
              <a:noFill/>
            </a:ln>
          </p:spPr>
        </p:pic>
        <p:pic>
          <p:nvPicPr>
            <p:cNvPr descr="{&quot;mathml&quot;:&quot;&lt;math style=\&quot;font-family:stix;font-size:16px;\&quot; xmlns=\&quot;http://www.w3.org/1998/Math/MathML\&quot;&gt;&lt;mstyle mathsize=\&quot;16px\&quot;&gt;&lt;msup&gt;&lt;mi&gt;T&lt;/mi&gt;&lt;mrow&gt;&lt;mi&gt;l&lt;/mi&gt;&lt;mi&gt;s&lt;/mi&gt;&lt;mi&gt;t&lt;/mi&gt;&lt;/mrow&gt;&lt;/msup&gt;&lt;/mstyle&gt;&lt;/math&gt;&quot;,&quot;truncated&quot;:false}" id="775" name="Google Shape;775;p67" title="T to the power of l s t end exponent"/>
            <p:cNvPicPr preferRelativeResize="0"/>
            <p:nvPr/>
          </p:nvPicPr>
          <p:blipFill>
            <a:blip r:embed="rId4">
              <a:alphaModFix/>
            </a:blip>
            <a:stretch>
              <a:fillRect/>
            </a:stretch>
          </p:blipFill>
          <p:spPr>
            <a:xfrm>
              <a:off x="7328034" y="4130929"/>
              <a:ext cx="292608" cy="164592"/>
            </a:xfrm>
            <a:prstGeom prst="rect">
              <a:avLst/>
            </a:prstGeom>
            <a:noFill/>
            <a:ln>
              <a:noFill/>
            </a:ln>
          </p:spPr>
        </p:pic>
        <p:pic>
          <p:nvPicPr>
            <p:cNvPr descr="{&quot;mathml&quot;:&quot;&lt;math style=\&quot;font-family:stix;font-size:16px;\&quot; xmlns=\&quot;http://www.w3.org/1998/Math/MathML\&quot;&gt;&lt;mstyle mathsize=\&quot;16px\&quot;&gt;&lt;msup&gt;&lt;mi&gt;T&lt;/mi&gt;&lt;mo&gt;*&lt;/mo&gt;&lt;/msup&gt;&lt;/mstyle&gt;&lt;/math&gt;&quot;,&quot;truncated&quot;:false}" id="776" name="Google Shape;776;p67" title="T to the power of asterisk times"/>
            <p:cNvPicPr preferRelativeResize="0"/>
            <p:nvPr/>
          </p:nvPicPr>
          <p:blipFill>
            <a:blip r:embed="rId5">
              <a:alphaModFix/>
            </a:blip>
            <a:stretch>
              <a:fillRect/>
            </a:stretch>
          </p:blipFill>
          <p:spPr>
            <a:xfrm>
              <a:off x="2109216" y="4333756"/>
              <a:ext cx="266192" cy="170688"/>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777" name="Google Shape;777;p67" title="R"/>
            <p:cNvPicPr preferRelativeResize="0"/>
            <p:nvPr/>
          </p:nvPicPr>
          <p:blipFill>
            <a:blip r:embed="rId8">
              <a:alphaModFix/>
            </a:blip>
            <a:stretch>
              <a:fillRect/>
            </a:stretch>
          </p:blipFill>
          <p:spPr>
            <a:xfrm>
              <a:off x="2941196" y="4371169"/>
              <a:ext cx="140208" cy="134112"/>
            </a:xfrm>
            <a:prstGeom prst="rect">
              <a:avLst/>
            </a:prstGeom>
            <a:noFill/>
            <a:ln>
              <a:noFill/>
            </a:ln>
          </p:spPr>
        </p:pic>
        <p:pic>
          <p:nvPicPr>
            <p:cNvPr descr="{&quot;mathml&quot;:&quot;&lt;math style=\&quot;font-family:stix;font-size:16px;\&quot; xmlns=\&quot;http://www.w3.org/1998/Math/MathML\&quot;&gt;&lt;mstyle mathsize=\&quot;16px\&quot;&gt;&lt;msup&gt;&lt;mi&gt;T&lt;/mi&gt;&lt;mo&gt;*&lt;/mo&gt;&lt;/msup&gt;&lt;/mstyle&gt;&lt;/math&gt;&quot;,&quot;truncated&quot;:false}" id="778" name="Google Shape;778;p67" title="T to the power of asterisk times"/>
            <p:cNvPicPr preferRelativeResize="0"/>
            <p:nvPr/>
          </p:nvPicPr>
          <p:blipFill>
            <a:blip r:embed="rId5">
              <a:alphaModFix/>
            </a:blip>
            <a:stretch>
              <a:fillRect/>
            </a:stretch>
          </p:blipFill>
          <p:spPr>
            <a:xfrm>
              <a:off x="1205791" y="4553106"/>
              <a:ext cx="266192" cy="170688"/>
            </a:xfrm>
            <a:prstGeom prst="rect">
              <a:avLst/>
            </a:prstGeom>
            <a:noFill/>
            <a:ln>
              <a:noFill/>
            </a:ln>
          </p:spPr>
        </p:pic>
        <p:pic>
          <p:nvPicPr>
            <p:cNvPr descr="{&quot;mathml&quot;:&quot;&lt;math style=\&quot;font-family:stix;font-size:16px;\&quot; xmlns=\&quot;http://www.w3.org/1998/Math/MathML\&quot;&gt;&lt;mstyle mathsize=\&quot;16px\&quot;&gt;&lt;msup&gt;&lt;mi&gt;T&lt;/mi&gt;&lt;mrow&gt;&lt;mi&gt;l&lt;/mi&gt;&lt;mi&gt;s&lt;/mi&gt;&lt;mi&gt;t&lt;/mi&gt;&lt;/mrow&gt;&lt;/msup&gt;&lt;/mstyle&gt;&lt;/math&gt;&quot;,&quot;truncated&quot;:false}" id="779" name="Google Shape;779;p67" title="T to the power of l s t end exponent"/>
            <p:cNvPicPr preferRelativeResize="0"/>
            <p:nvPr/>
          </p:nvPicPr>
          <p:blipFill>
            <a:blip r:embed="rId4">
              <a:alphaModFix/>
            </a:blip>
            <a:stretch>
              <a:fillRect/>
            </a:stretch>
          </p:blipFill>
          <p:spPr>
            <a:xfrm>
              <a:off x="3607359" y="4556154"/>
              <a:ext cx="292608" cy="164592"/>
            </a:xfrm>
            <a:prstGeom prst="rect">
              <a:avLst/>
            </a:prstGeom>
            <a:noFill/>
            <a:ln>
              <a:noFill/>
            </a:ln>
          </p:spPr>
        </p:pic>
      </p:grpSp>
      <p:cxnSp>
        <p:nvCxnSpPr>
          <p:cNvPr id="780" name="Google Shape;780;p67"/>
          <p:cNvCxnSpPr/>
          <p:nvPr/>
        </p:nvCxnSpPr>
        <p:spPr>
          <a:xfrm>
            <a:off x="671425" y="4628650"/>
            <a:ext cx="372900" cy="0"/>
          </a:xfrm>
          <a:prstGeom prst="straightConnector1">
            <a:avLst/>
          </a:prstGeom>
          <a:noFill/>
          <a:ln cap="flat" cmpd="sng" w="9525">
            <a:solidFill>
              <a:srgbClr val="595959"/>
            </a:solidFill>
            <a:prstDash val="solid"/>
            <a:round/>
            <a:headEnd len="med" w="med" type="none"/>
            <a:tailEnd len="med" w="med" type="triangle"/>
          </a:ln>
        </p:spPr>
      </p:cxnSp>
      <p:sp>
        <p:nvSpPr>
          <p:cNvPr id="781" name="Google Shape;781;p67"/>
          <p:cNvSpPr txBox="1"/>
          <p:nvPr/>
        </p:nvSpPr>
        <p:spPr>
          <a:xfrm>
            <a:off x="1139350" y="4428550"/>
            <a:ext cx="7139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a:t>Số lượng đỉnh cần phải tính lại điểm giảm xuống </a:t>
            </a:r>
            <a:r>
              <a:rPr lang="en">
                <a:solidFill>
                  <a:srgbClr val="000000"/>
                </a:solidFill>
              </a:rPr>
              <a:t>                      </a:t>
            </a:r>
            <a:r>
              <a:rPr lang="en"/>
              <a:t>ở hầu hết các trường hợp</a:t>
            </a:r>
            <a:endParaRPr/>
          </a:p>
        </p:txBody>
      </p:sp>
      <p:pic>
        <p:nvPicPr>
          <p:cNvPr descr="{&quot;mathml&quot;:&quot;&lt;math style=\&quot;font-family:stix;font-size:16px;\&quot; xmlns=\&quot;http://www.w3.org/1998/Math/MathML\&quot;&gt;&lt;mstyle mathsize=\&quot;16px\&quot;&gt;&lt;mi&gt;O&lt;/mi&gt;&lt;mfenced&gt;&lt;mrow&gt;&lt;mi&gt;m&lt;/mi&gt;&lt;mi&gt;a&lt;/mi&gt;&lt;mi&gt;x&lt;/mi&gt;&lt;mi&gt;t&lt;/mi&gt;&lt;mi&gt;r&lt;/mi&gt;&lt;mi&gt;a&lt;/mi&gt;&lt;mi&gt;v&lt;/mi&gt;&lt;/mrow&gt;&lt;/mfenced&gt;&lt;/mstyle&gt;&lt;/math&gt;&quot;,&quot;truncated&quot;:false}" id="782" name="Google Shape;782;p67" title="O open parentheses m a x t r a v close parentheses"/>
          <p:cNvPicPr preferRelativeResize="0"/>
          <p:nvPr/>
        </p:nvPicPr>
        <p:blipFill rotWithShape="1">
          <a:blip r:embed="rId9">
            <a:alphaModFix/>
          </a:blip>
          <a:srcRect b="0" l="0" r="0" t="0"/>
          <a:stretch/>
        </p:blipFill>
        <p:spPr>
          <a:xfrm>
            <a:off x="5115624" y="4550599"/>
            <a:ext cx="1089152" cy="174752"/>
          </a:xfrm>
          <a:prstGeom prst="rect">
            <a:avLst/>
          </a:prstGeom>
          <a:noFill/>
          <a:ln>
            <a:noFill/>
          </a:ln>
        </p:spPr>
      </p:pic>
      <p:sp>
        <p:nvSpPr>
          <p:cNvPr id="783" name="Google Shape;78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8"/>
          <p:cNvSpPr txBox="1"/>
          <p:nvPr/>
        </p:nvSpPr>
        <p:spPr>
          <a:xfrm>
            <a:off x="1104100" y="542075"/>
            <a:ext cx="679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Đề xuất 2</a:t>
            </a:r>
            <a:r>
              <a:rPr lang="en" sz="2200"/>
              <a:t>: Tìm kiếm cây lân cận sử dụng TBR</a:t>
            </a:r>
            <a:endParaRPr sz="2200"/>
          </a:p>
        </p:txBody>
      </p:sp>
      <p:sp>
        <p:nvSpPr>
          <p:cNvPr id="789" name="Google Shape;789;p68"/>
          <p:cNvSpPr txBox="1"/>
          <p:nvPr/>
        </p:nvSpPr>
        <p:spPr>
          <a:xfrm>
            <a:off x="1172550" y="1359700"/>
            <a:ext cx="5889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Cho trước:</a:t>
            </a:r>
            <a:endParaRPr/>
          </a:p>
          <a:p>
            <a:pPr indent="-317500" lvl="0" marL="457200" rtl="0" algn="l">
              <a:spcBef>
                <a:spcPts val="0"/>
              </a:spcBef>
              <a:spcAft>
                <a:spcPts val="0"/>
              </a:spcAft>
              <a:buSzPts val="1400"/>
              <a:buChar char="-"/>
            </a:pPr>
            <a:r>
              <a:rPr lang="en"/>
              <a:t>C</a:t>
            </a:r>
            <a:r>
              <a:rPr lang="en"/>
              <a:t>ạnh cắt</a:t>
            </a:r>
            <a:endParaRPr/>
          </a:p>
          <a:p>
            <a:pPr indent="-317500" lvl="0" marL="457200" rtl="0" algn="l">
              <a:spcBef>
                <a:spcPts val="0"/>
              </a:spcBef>
              <a:spcAft>
                <a:spcPts val="0"/>
              </a:spcAft>
              <a:buSzPts val="1400"/>
              <a:buChar char="-"/>
            </a:pPr>
            <a:r>
              <a:rPr lang="en"/>
              <a:t>Khoảng bán kính</a:t>
            </a:r>
            <a:r>
              <a:rPr lang="en"/>
              <a:t>                                  </a:t>
            </a:r>
            <a:endParaRPr/>
          </a:p>
          <a:p>
            <a:pPr indent="0" lvl="0" marL="457200" rtl="0" algn="l">
              <a:spcBef>
                <a:spcPts val="0"/>
              </a:spcBef>
              <a:spcAft>
                <a:spcPts val="0"/>
              </a:spcAft>
              <a:buNone/>
            </a:pPr>
            <a:r>
              <a:rPr lang="en"/>
              <a:t>(</a:t>
            </a:r>
            <a:r>
              <a:rPr lang="en"/>
              <a:t>điều kiện về khoảng cách giữa 2 cạnh nối</a:t>
            </a:r>
            <a:r>
              <a:rPr lang="en"/>
              <a:t>)</a:t>
            </a:r>
            <a:endParaRPr/>
          </a:p>
        </p:txBody>
      </p:sp>
      <p:pic>
        <p:nvPicPr>
          <p:cNvPr descr="{&quot;mathml&quot;:&quot;&lt;math style=\&quot;font-family:stix;font-size:16px;\&quot; xmlns=\&quot;http://www.w3.org/1998/Math/MathML\&quot;&gt;&lt;mstyle mathsize=\&quot;16px\&quot;&gt;&lt;mi&gt;R&lt;/mi&gt;&lt;/mstyle&gt;&lt;/math&gt;&quot;,&quot;truncated&quot;:false}" id="790" name="Google Shape;790;p68" title="R"/>
          <p:cNvPicPr preferRelativeResize="0"/>
          <p:nvPr/>
        </p:nvPicPr>
        <p:blipFill>
          <a:blip r:embed="rId3">
            <a:alphaModFix/>
          </a:blip>
          <a:stretch>
            <a:fillRect/>
          </a:stretch>
        </p:blipFill>
        <p:spPr>
          <a:xfrm>
            <a:off x="2520221" y="1705794"/>
            <a:ext cx="140208" cy="134112"/>
          </a:xfrm>
          <a:prstGeom prst="rect">
            <a:avLst/>
          </a:prstGeom>
          <a:noFill/>
          <a:ln>
            <a:noFill/>
          </a:ln>
        </p:spPr>
      </p:pic>
      <p:pic>
        <p:nvPicPr>
          <p:cNvPr descr="{&quot;mathml&quot;:&quot;&lt;math style=\&quot;font-family:stix;font-size:16px;\&quot; xmlns=\&quot;http://www.w3.org/1998/Math/MathML\&quot;&gt;&lt;mstyle mathsize=\&quot;16px\&quot;&gt;&lt;mfenced open=\&quot;[\&quot; close=\&quot;]\&quot;&gt;&lt;mrow&gt;&lt;mi&gt;m&lt;/mi&gt;&lt;mi&gt;i&lt;/mi&gt;&lt;mi&gt;n&lt;/mi&gt;&lt;mi&gt;t&lt;/mi&gt;&lt;mi&gt;r&lt;/mi&gt;&lt;mi&gt;a&lt;/mi&gt;&lt;mi&gt;v&lt;/mi&gt;&lt;mo&gt;,&lt;/mo&gt;&lt;mo&gt;&amp;#xA0;&lt;/mo&gt;&lt;mi&gt;m&lt;/mi&gt;&lt;mi&gt;a&lt;/mi&gt;&lt;mi&gt;x&lt;/mi&gt;&lt;mi&gt;t&lt;/mi&gt;&lt;mi&gt;r&lt;/mi&gt;&lt;mi&gt;a&lt;/mi&gt;&lt;mi&gt;v&lt;/mi&gt;&lt;/mrow&gt;&lt;/mfenced&gt;&lt;/mstyle&gt;&lt;/math&gt;&quot;,&quot;truncated&quot;:false}" id="791" name="Google Shape;791;p68" title="open square brackets m i n t r a v comma space m a x t r a v close square brackets"/>
          <p:cNvPicPr preferRelativeResize="0"/>
          <p:nvPr/>
        </p:nvPicPr>
        <p:blipFill>
          <a:blip r:embed="rId4">
            <a:alphaModFix/>
          </a:blip>
          <a:stretch>
            <a:fillRect/>
          </a:stretch>
        </p:blipFill>
        <p:spPr>
          <a:xfrm>
            <a:off x="3185625" y="1839888"/>
            <a:ext cx="1625600" cy="268224"/>
          </a:xfrm>
          <a:prstGeom prst="rect">
            <a:avLst/>
          </a:prstGeom>
          <a:noFill/>
          <a:ln>
            <a:noFill/>
          </a:ln>
        </p:spPr>
      </p:pic>
      <p:cxnSp>
        <p:nvCxnSpPr>
          <p:cNvPr id="792" name="Google Shape;792;p68"/>
          <p:cNvCxnSpPr/>
          <p:nvPr/>
        </p:nvCxnSpPr>
        <p:spPr>
          <a:xfrm flipH="1" rot="10800000">
            <a:off x="2674300" y="2882725"/>
            <a:ext cx="583200" cy="5832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68"/>
          <p:cNvCxnSpPr/>
          <p:nvPr/>
        </p:nvCxnSpPr>
        <p:spPr>
          <a:xfrm>
            <a:off x="2683850" y="3465925"/>
            <a:ext cx="554400" cy="573600"/>
          </a:xfrm>
          <a:prstGeom prst="straightConnector1">
            <a:avLst/>
          </a:prstGeom>
          <a:noFill/>
          <a:ln cap="flat" cmpd="sng" w="9525">
            <a:solidFill>
              <a:srgbClr val="595959"/>
            </a:solidFill>
            <a:prstDash val="solid"/>
            <a:round/>
            <a:headEnd len="med" w="med" type="none"/>
            <a:tailEnd len="med" w="med" type="triangle"/>
          </a:ln>
        </p:spPr>
      </p:cxnSp>
      <p:sp>
        <p:nvSpPr>
          <p:cNvPr id="794" name="Google Shape;794;p68"/>
          <p:cNvSpPr txBox="1"/>
          <p:nvPr/>
        </p:nvSpPr>
        <p:spPr>
          <a:xfrm>
            <a:off x="3381775" y="2622775"/>
            <a:ext cx="30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Chiến lược tìm kiếm tốt nhất</a:t>
            </a:r>
            <a:endParaRPr sz="1700"/>
          </a:p>
        </p:txBody>
      </p:sp>
      <p:sp>
        <p:nvSpPr>
          <p:cNvPr id="795" name="Google Shape;795;p68"/>
          <p:cNvSpPr txBox="1"/>
          <p:nvPr/>
        </p:nvSpPr>
        <p:spPr>
          <a:xfrm>
            <a:off x="3381775" y="3871725"/>
            <a:ext cx="308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Chiến lược tìm kiếm tốt hơn</a:t>
            </a:r>
            <a:endParaRPr sz="1700"/>
          </a:p>
        </p:txBody>
      </p:sp>
      <p:sp>
        <p:nvSpPr>
          <p:cNvPr id="796" name="Google Shape;79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69"/>
          <p:cNvPicPr preferRelativeResize="0"/>
          <p:nvPr/>
        </p:nvPicPr>
        <p:blipFill>
          <a:blip r:embed="rId3">
            <a:alphaModFix/>
          </a:blip>
          <a:stretch>
            <a:fillRect/>
          </a:stretch>
        </p:blipFill>
        <p:spPr>
          <a:xfrm>
            <a:off x="5086050" y="539500"/>
            <a:ext cx="3826349" cy="4171999"/>
          </a:xfrm>
          <a:prstGeom prst="rect">
            <a:avLst/>
          </a:prstGeom>
          <a:noFill/>
          <a:ln>
            <a:noFill/>
          </a:ln>
        </p:spPr>
      </p:pic>
      <p:sp>
        <p:nvSpPr>
          <p:cNvPr id="802" name="Google Shape;802;p69"/>
          <p:cNvSpPr txBox="1"/>
          <p:nvPr/>
        </p:nvSpPr>
        <p:spPr>
          <a:xfrm>
            <a:off x="480150" y="334100"/>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Chiến lược tìm kiếm tốt nhất (best)</a:t>
            </a:r>
            <a:endParaRPr sz="2200"/>
          </a:p>
        </p:txBody>
      </p:sp>
      <p:sp>
        <p:nvSpPr>
          <p:cNvPr id="803" name="Google Shape;803;p69"/>
          <p:cNvSpPr txBox="1"/>
          <p:nvPr/>
        </p:nvSpPr>
        <p:spPr>
          <a:xfrm>
            <a:off x="480150" y="1207225"/>
            <a:ext cx="44457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Cắt cây tại cạnh</a:t>
            </a:r>
            <a:r>
              <a:rPr lang="en"/>
              <a:t> </a:t>
            </a:r>
            <a:endParaRPr/>
          </a:p>
          <a:p>
            <a:pPr indent="-317500" lvl="0" marL="457200" rtl="0" algn="l">
              <a:lnSpc>
                <a:spcPct val="115000"/>
              </a:lnSpc>
              <a:spcBef>
                <a:spcPts val="0"/>
              </a:spcBef>
              <a:spcAft>
                <a:spcPts val="0"/>
              </a:spcAft>
              <a:buSzPts val="1400"/>
              <a:buChar char="-"/>
            </a:pPr>
            <a:r>
              <a:rPr lang="en"/>
              <a:t>Xét mọi cặp cạnh</a:t>
            </a:r>
            <a:r>
              <a:rPr lang="en"/>
              <a:t>                </a:t>
            </a:r>
            <a:r>
              <a:rPr lang="en"/>
              <a:t>thỏa khoảng cách giữa 2 cạnh nối nằm trong điều kiện bán kính ban đầu</a:t>
            </a:r>
            <a:endParaRPr/>
          </a:p>
          <a:p>
            <a:pPr indent="-317500" lvl="1" marL="914400" rtl="0" algn="l">
              <a:lnSpc>
                <a:spcPct val="115000"/>
              </a:lnSpc>
              <a:spcBef>
                <a:spcPts val="0"/>
              </a:spcBef>
              <a:spcAft>
                <a:spcPts val="0"/>
              </a:spcAft>
              <a:buSzPts val="1400"/>
              <a:buChar char="-"/>
            </a:pPr>
            <a:r>
              <a:rPr lang="en"/>
              <a:t>Nối cạnh</a:t>
            </a:r>
            <a:r>
              <a:rPr lang="en"/>
              <a:t>       </a:t>
            </a:r>
            <a:r>
              <a:rPr lang="en"/>
              <a:t>với</a:t>
            </a:r>
            <a:r>
              <a:rPr lang="en"/>
              <a:t>       </a:t>
            </a:r>
            <a:r>
              <a:rPr lang="en"/>
              <a:t>thông qua</a:t>
            </a:r>
            <a:endParaRPr/>
          </a:p>
          <a:p>
            <a:pPr indent="-317500" lvl="1" marL="914400" rtl="0" algn="l">
              <a:lnSpc>
                <a:spcPct val="115000"/>
              </a:lnSpc>
              <a:spcBef>
                <a:spcPts val="0"/>
              </a:spcBef>
              <a:spcAft>
                <a:spcPts val="0"/>
              </a:spcAft>
              <a:buSzPts val="1400"/>
              <a:buChar char="-"/>
            </a:pPr>
            <a:r>
              <a:rPr lang="en"/>
              <a:t>Đánh giá cây kết quả,</a:t>
            </a:r>
            <a:r>
              <a:rPr lang="en"/>
              <a:t> </a:t>
            </a:r>
            <a:r>
              <a:rPr lang="en"/>
              <a:t>cập nhật</a:t>
            </a:r>
            <a:r>
              <a:rPr lang="en"/>
              <a:t> </a:t>
            </a:r>
            <a:endParaRPr/>
          </a:p>
          <a:p>
            <a:pPr indent="-317500" lvl="1" marL="914400" rtl="0" algn="l">
              <a:lnSpc>
                <a:spcPct val="115000"/>
              </a:lnSpc>
              <a:spcBef>
                <a:spcPts val="0"/>
              </a:spcBef>
              <a:spcAft>
                <a:spcPts val="0"/>
              </a:spcAft>
              <a:buSzPts val="1400"/>
              <a:buChar char="-"/>
            </a:pPr>
            <a:r>
              <a:rPr lang="en"/>
              <a:t>Cắt cạnh</a:t>
            </a:r>
            <a:endParaRPr/>
          </a:p>
          <a:p>
            <a:pPr indent="-317500" lvl="0" marL="457200" rtl="0" algn="l">
              <a:lnSpc>
                <a:spcPct val="115000"/>
              </a:lnSpc>
              <a:spcBef>
                <a:spcPts val="0"/>
              </a:spcBef>
              <a:spcAft>
                <a:spcPts val="0"/>
              </a:spcAft>
              <a:buSzPts val="1400"/>
              <a:buChar char="-"/>
            </a:pPr>
            <a:r>
              <a:rPr lang="en"/>
              <a:t>Nối lại cạnh</a:t>
            </a:r>
            <a:r>
              <a:rPr lang="en"/>
              <a:t>    , </a:t>
            </a:r>
            <a:r>
              <a:rPr lang="en"/>
              <a:t>hoàn tác lại cây</a:t>
            </a:r>
            <a:endParaRPr/>
          </a:p>
        </p:txBody>
      </p:sp>
      <p:cxnSp>
        <p:nvCxnSpPr>
          <p:cNvPr id="804" name="Google Shape;804;p69"/>
          <p:cNvCxnSpPr/>
          <p:nvPr/>
        </p:nvCxnSpPr>
        <p:spPr>
          <a:xfrm>
            <a:off x="614000" y="3951075"/>
            <a:ext cx="317700" cy="0"/>
          </a:xfrm>
          <a:prstGeom prst="straightConnector1">
            <a:avLst/>
          </a:prstGeom>
          <a:noFill/>
          <a:ln cap="flat" cmpd="sng" w="9525">
            <a:solidFill>
              <a:srgbClr val="595959"/>
            </a:solidFill>
            <a:prstDash val="solid"/>
            <a:round/>
            <a:headEnd len="med" w="med" type="none"/>
            <a:tailEnd len="med" w="med" type="triangle"/>
          </a:ln>
        </p:spPr>
      </p:cxnSp>
      <p:sp>
        <p:nvSpPr>
          <p:cNvPr id="805" name="Google Shape;805;p69"/>
          <p:cNvSpPr txBox="1"/>
          <p:nvPr/>
        </p:nvSpPr>
        <p:spPr>
          <a:xfrm>
            <a:off x="1058663" y="3643275"/>
            <a:ext cx="38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Nhận được một cây               tốt nhất</a:t>
            </a:r>
            <a:r>
              <a:rPr lang="en"/>
              <a:t> </a:t>
            </a:r>
            <a:r>
              <a:rPr lang="en"/>
              <a:t>trong khoảng lân cận tìm kiếm của cây</a:t>
            </a:r>
            <a:r>
              <a:rPr lang="en"/>
              <a:t> </a:t>
            </a:r>
            <a:endParaRPr/>
          </a:p>
        </p:txBody>
      </p:sp>
      <p:pic>
        <p:nvPicPr>
          <p:cNvPr descr="{&quot;mathml&quot;:&quot;&lt;math style=\&quot;font-family:stix;font-size:16px;\&quot; xmlns=\&quot;http://www.w3.org/1998/Math/MathML\&quot;&gt;&lt;mstyle mathsize=\&quot;16px\&quot;&gt;&lt;mfenced&gt;&lt;mrow&gt;&lt;msub&gt;&lt;mi&gt;I&lt;/mi&gt;&lt;mn&gt;1&lt;/mn&gt;&lt;/msub&gt;&lt;mo&gt;,&lt;/mo&gt;&lt;msub&gt;&lt;mi&gt;I&lt;/mi&gt;&lt;mn&gt;2&lt;/mn&gt;&lt;/msub&gt;&lt;/mrow&gt;&lt;/mfenced&gt;&lt;/mstyle&gt;&lt;/math&gt;&quot;,&quot;truncated&quot;:false}" id="806" name="Google Shape;806;p69" title="open parentheses I subscript 1 comma I subscript 2 close parentheses"/>
          <p:cNvPicPr preferRelativeResize="0"/>
          <p:nvPr/>
        </p:nvPicPr>
        <p:blipFill>
          <a:blip r:embed="rId4">
            <a:alphaModFix/>
          </a:blip>
          <a:stretch>
            <a:fillRect/>
          </a:stretch>
        </p:blipFill>
        <p:spPr>
          <a:xfrm>
            <a:off x="2474106" y="1508950"/>
            <a:ext cx="678688" cy="304800"/>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07" name="Google Shape;807;p69" title="R"/>
          <p:cNvPicPr preferRelativeResize="0"/>
          <p:nvPr/>
        </p:nvPicPr>
        <p:blipFill>
          <a:blip r:embed="rId5">
            <a:alphaModFix/>
          </a:blip>
          <a:stretch>
            <a:fillRect/>
          </a:stretch>
        </p:blipFill>
        <p:spPr>
          <a:xfrm>
            <a:off x="2353434" y="1338344"/>
            <a:ext cx="140208" cy="134112"/>
          </a:xfrm>
          <a:prstGeom prst="rect">
            <a:avLst/>
          </a:prstGeom>
          <a:noFill/>
          <a:ln>
            <a:noFill/>
          </a:ln>
        </p:spPr>
      </p:pic>
      <p:pic>
        <p:nvPicPr>
          <p:cNvPr descr="{&quot;mathml&quot;:&quot;&lt;math style=\&quot;font-family:stix;font-size:16px;\&quot; xmlns=\&quot;http://www.w3.org/1998/Math/MathML\&quot;&gt;&lt;mstyle mathsize=\&quot;16px\&quot;&gt;&lt;msub&gt;&lt;mi&gt;I&lt;/mi&gt;&lt;mn&gt;1&lt;/mn&gt;&lt;/msub&gt;&lt;/mstyle&gt;&lt;/math&gt;&quot;,&quot;truncated&quot;:false}" id="808" name="Google Shape;808;p69" title="I subscript 1"/>
          <p:cNvPicPr preferRelativeResize="0"/>
          <p:nvPr/>
        </p:nvPicPr>
        <p:blipFill>
          <a:blip r:embed="rId6">
            <a:alphaModFix/>
          </a:blip>
          <a:stretch>
            <a:fillRect/>
          </a:stretch>
        </p:blipFill>
        <p:spPr>
          <a:xfrm>
            <a:off x="2301390" y="2327038"/>
            <a:ext cx="172720" cy="217424"/>
          </a:xfrm>
          <a:prstGeom prst="rect">
            <a:avLst/>
          </a:prstGeom>
          <a:noFill/>
          <a:ln>
            <a:noFill/>
          </a:ln>
        </p:spPr>
      </p:pic>
      <p:pic>
        <p:nvPicPr>
          <p:cNvPr descr="{&quot;mathml&quot;:&quot;&lt;math style=\&quot;font-family:stix;font-size:16px;\&quot; xmlns=\&quot;http://www.w3.org/1998/Math/MathML\&quot;&gt;&lt;mstyle mathsize=\&quot;16px\&quot;&gt;&lt;msub&gt;&lt;mi&gt;I&lt;/mi&gt;&lt;mn&gt;2&lt;/mn&gt;&lt;/msub&gt;&lt;/mstyle&gt;&lt;/math&gt;&quot;,&quot;truncated&quot;:false}" id="809" name="Google Shape;809;p69" title="I subscript 2"/>
          <p:cNvPicPr preferRelativeResize="0"/>
          <p:nvPr/>
        </p:nvPicPr>
        <p:blipFill>
          <a:blip r:embed="rId7">
            <a:alphaModFix/>
          </a:blip>
          <a:stretch>
            <a:fillRect/>
          </a:stretch>
        </p:blipFill>
        <p:spPr>
          <a:xfrm>
            <a:off x="2885565" y="2327038"/>
            <a:ext cx="172720" cy="217424"/>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10" name="Google Shape;810;p69" title="R"/>
          <p:cNvPicPr preferRelativeResize="0"/>
          <p:nvPr/>
        </p:nvPicPr>
        <p:blipFill>
          <a:blip r:embed="rId5">
            <a:alphaModFix/>
          </a:blip>
          <a:stretch>
            <a:fillRect/>
          </a:stretch>
        </p:blipFill>
        <p:spPr>
          <a:xfrm>
            <a:off x="4002059" y="2320869"/>
            <a:ext cx="140208" cy="134112"/>
          </a:xfrm>
          <a:prstGeom prst="rect">
            <a:avLst/>
          </a:prstGeom>
          <a:noFill/>
          <a:ln>
            <a:noFill/>
          </a:ln>
        </p:spPr>
      </p:pic>
      <p:pic>
        <p:nvPicPr>
          <p:cNvPr descr="{&quot;mathml&quot;:&quot;&lt;math style=\&quot;font-family:stix;font-size:16px;\&quot; xmlns=\&quot;http://www.w3.org/1998/Math/MathML\&quot;&gt;&lt;mstyle mathsize=\&quot;16px\&quot;&gt;&lt;msup&gt;&lt;mi&gt;T&lt;/mi&gt;&lt;mrow&gt;&lt;mi&gt;b&lt;/mi&gt;&lt;mi&gt;e&lt;/mi&gt;&lt;mi&gt;s&lt;/mi&gt;&lt;mi&gt;t&lt;/mi&gt;&lt;mi&gt;N&lt;/mi&gt;&lt;mi&gt;e&lt;/mi&gt;&lt;mi&gt;i&lt;/mi&gt;&lt;/mrow&gt;&lt;/msup&gt;&lt;/mstyle&gt;&lt;/math&gt;&quot;,&quot;truncated&quot;:false}" id="811" name="Google Shape;811;p69" title="T to the power of b e s t N e i end exponent"/>
          <p:cNvPicPr preferRelativeResize="0"/>
          <p:nvPr/>
        </p:nvPicPr>
        <p:blipFill>
          <a:blip r:embed="rId8">
            <a:alphaModFix/>
          </a:blip>
          <a:stretch>
            <a:fillRect/>
          </a:stretch>
        </p:blipFill>
        <p:spPr>
          <a:xfrm>
            <a:off x="4002057" y="2534863"/>
            <a:ext cx="605536" cy="166624"/>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12" name="Google Shape;812;p69" title="R"/>
          <p:cNvPicPr preferRelativeResize="0"/>
          <p:nvPr/>
        </p:nvPicPr>
        <p:blipFill>
          <a:blip r:embed="rId5">
            <a:alphaModFix/>
          </a:blip>
          <a:stretch>
            <a:fillRect/>
          </a:stretch>
        </p:blipFill>
        <p:spPr>
          <a:xfrm>
            <a:off x="2288321" y="2810894"/>
            <a:ext cx="140208" cy="134112"/>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13" name="Google Shape;813;p69" title="R"/>
          <p:cNvPicPr preferRelativeResize="0"/>
          <p:nvPr/>
        </p:nvPicPr>
        <p:blipFill>
          <a:blip r:embed="rId5">
            <a:alphaModFix/>
          </a:blip>
          <a:stretch>
            <a:fillRect/>
          </a:stretch>
        </p:blipFill>
        <p:spPr>
          <a:xfrm>
            <a:off x="2014434" y="3059219"/>
            <a:ext cx="14020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14" name="Google Shape;814;p69" title="T"/>
          <p:cNvPicPr preferRelativeResize="0"/>
          <p:nvPr/>
        </p:nvPicPr>
        <p:blipFill>
          <a:blip r:embed="rId9">
            <a:alphaModFix/>
          </a:blip>
          <a:stretch>
            <a:fillRect/>
          </a:stretch>
        </p:blipFill>
        <p:spPr>
          <a:xfrm>
            <a:off x="3555326" y="3059219"/>
            <a:ext cx="130048" cy="134112"/>
          </a:xfrm>
          <a:prstGeom prst="rect">
            <a:avLst/>
          </a:prstGeom>
          <a:noFill/>
          <a:ln>
            <a:noFill/>
          </a:ln>
        </p:spPr>
      </p:pic>
      <p:pic>
        <p:nvPicPr>
          <p:cNvPr descr="{&quot;mathml&quot;:&quot;&lt;math style=\&quot;font-family:stix;font-size:16px;\&quot; xmlns=\&quot;http://www.w3.org/1998/Math/MathML\&quot;&gt;&lt;mstyle mathsize=\&quot;16px\&quot;&gt;&lt;msup&gt;&lt;mi&gt;T&lt;/mi&gt;&lt;mrow&gt;&lt;mi&gt;b&lt;/mi&gt;&lt;mi&gt;e&lt;/mi&gt;&lt;mi&gt;s&lt;/mi&gt;&lt;mi&gt;t&lt;/mi&gt;&lt;mi&gt;N&lt;/mi&gt;&lt;mi&gt;e&lt;/mi&gt;&lt;mi&gt;i&lt;/mi&gt;&lt;/mrow&gt;&lt;/msup&gt;&lt;/mstyle&gt;&lt;/math&gt;&quot;,&quot;truncated&quot;:false}" id="815" name="Google Shape;815;p69" title="T to the power of b e s t N e i end exponent"/>
          <p:cNvPicPr preferRelativeResize="0"/>
          <p:nvPr/>
        </p:nvPicPr>
        <p:blipFill>
          <a:blip r:embed="rId8">
            <a:alphaModFix/>
          </a:blip>
          <a:stretch>
            <a:fillRect/>
          </a:stretch>
        </p:blipFill>
        <p:spPr>
          <a:xfrm>
            <a:off x="2788557" y="3739688"/>
            <a:ext cx="605536" cy="166624"/>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16" name="Google Shape;816;p69" title="T"/>
          <p:cNvPicPr preferRelativeResize="0"/>
          <p:nvPr/>
        </p:nvPicPr>
        <p:blipFill>
          <a:blip r:embed="rId9">
            <a:alphaModFix/>
          </a:blip>
          <a:stretch>
            <a:fillRect/>
          </a:stretch>
        </p:blipFill>
        <p:spPr>
          <a:xfrm>
            <a:off x="3831201" y="3985619"/>
            <a:ext cx="130048" cy="134112"/>
          </a:xfrm>
          <a:prstGeom prst="rect">
            <a:avLst/>
          </a:prstGeom>
          <a:noFill/>
          <a:ln>
            <a:noFill/>
          </a:ln>
        </p:spPr>
      </p:pic>
      <p:sp>
        <p:nvSpPr>
          <p:cNvPr id="817" name="Google Shape;81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0"/>
          <p:cNvSpPr txBox="1"/>
          <p:nvPr/>
        </p:nvSpPr>
        <p:spPr>
          <a:xfrm>
            <a:off x="548113" y="268075"/>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Chiến lược tìm kiếm tốt hơn (</a:t>
            </a:r>
            <a:r>
              <a:rPr lang="en" sz="2200"/>
              <a:t>better)</a:t>
            </a:r>
            <a:endParaRPr sz="2200"/>
          </a:p>
        </p:txBody>
      </p:sp>
      <p:sp>
        <p:nvSpPr>
          <p:cNvPr id="823" name="Google Shape;823;p70"/>
          <p:cNvSpPr txBox="1"/>
          <p:nvPr/>
        </p:nvSpPr>
        <p:spPr>
          <a:xfrm>
            <a:off x="649813" y="1358900"/>
            <a:ext cx="328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BEST</a:t>
            </a:r>
            <a:r>
              <a:rPr lang="en"/>
              <a:t>:     </a:t>
            </a:r>
            <a:r>
              <a:rPr lang="en"/>
              <a:t>được cập nhật tối đa 1 lần với mỗi cạnh cắt</a:t>
            </a:r>
            <a:r>
              <a:rPr lang="en"/>
              <a:t>  </a:t>
            </a:r>
            <a:endParaRPr/>
          </a:p>
        </p:txBody>
      </p:sp>
      <p:sp>
        <p:nvSpPr>
          <p:cNvPr id="824" name="Google Shape;824;p70"/>
          <p:cNvSpPr txBox="1"/>
          <p:nvPr/>
        </p:nvSpPr>
        <p:spPr>
          <a:xfrm>
            <a:off x="649813" y="2781850"/>
            <a:ext cx="29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00"/>
                </a:solidFill>
              </a:rPr>
              <a:t>BETTER</a:t>
            </a:r>
            <a:r>
              <a:rPr lang="en">
                <a:solidFill>
                  <a:srgbClr val="000000"/>
                </a:solidFill>
              </a:rPr>
              <a:t>: </a:t>
            </a:r>
            <a:r>
              <a:rPr lang="en"/>
              <a:t>    được cập nhật tối đa 1 lần với mỗi cặp cạnh cắt      và cạnh nối</a:t>
            </a:r>
            <a:endParaRPr/>
          </a:p>
        </p:txBody>
      </p:sp>
      <p:cxnSp>
        <p:nvCxnSpPr>
          <p:cNvPr id="825" name="Google Shape;825;p70"/>
          <p:cNvCxnSpPr/>
          <p:nvPr/>
        </p:nvCxnSpPr>
        <p:spPr>
          <a:xfrm>
            <a:off x="1997838" y="2148838"/>
            <a:ext cx="0" cy="414000"/>
          </a:xfrm>
          <a:prstGeom prst="straightConnector1">
            <a:avLst/>
          </a:prstGeom>
          <a:noFill/>
          <a:ln cap="flat" cmpd="sng" w="9525">
            <a:solidFill>
              <a:srgbClr val="595959"/>
            </a:solidFill>
            <a:prstDash val="solid"/>
            <a:round/>
            <a:headEnd len="med" w="med" type="none"/>
            <a:tailEnd len="med" w="med" type="triangle"/>
          </a:ln>
        </p:spPr>
      </p:cxnSp>
      <p:pic>
        <p:nvPicPr>
          <p:cNvPr id="826" name="Google Shape;826;p70"/>
          <p:cNvPicPr preferRelativeResize="0"/>
          <p:nvPr/>
        </p:nvPicPr>
        <p:blipFill>
          <a:blip r:embed="rId3">
            <a:alphaModFix/>
          </a:blip>
          <a:stretch>
            <a:fillRect/>
          </a:stretch>
        </p:blipFill>
        <p:spPr>
          <a:xfrm>
            <a:off x="3844688" y="1380150"/>
            <a:ext cx="4751201" cy="2188425"/>
          </a:xfrm>
          <a:prstGeom prst="rect">
            <a:avLst/>
          </a:prstGeom>
          <a:noFill/>
          <a:ln>
            <a:noFill/>
          </a:ln>
        </p:spPr>
      </p:pic>
      <p:sp>
        <p:nvSpPr>
          <p:cNvPr id="827" name="Google Shape;827;p70"/>
          <p:cNvSpPr txBox="1"/>
          <p:nvPr/>
        </p:nvSpPr>
        <p:spPr>
          <a:xfrm>
            <a:off x="1093538" y="4112325"/>
            <a:ext cx="6678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Với mỗi cặp cạnh</a:t>
            </a:r>
            <a:r>
              <a:rPr lang="en"/>
              <a:t> (    ,     ), </a:t>
            </a:r>
            <a:r>
              <a:rPr lang="en"/>
              <a:t>xét mọi cạnh nối</a:t>
            </a:r>
            <a:r>
              <a:rPr lang="en"/>
              <a:t>      </a:t>
            </a:r>
            <a:r>
              <a:rPr lang="en"/>
              <a:t>thỏa mãn</a:t>
            </a:r>
            <a:r>
              <a:rPr lang="en"/>
              <a:t>, x</a:t>
            </a:r>
            <a:r>
              <a:rPr lang="en"/>
              <a:t>ác định cây lân cận tốt nhất</a:t>
            </a:r>
            <a:r>
              <a:rPr lang="en"/>
              <a:t>               . </a:t>
            </a:r>
            <a:r>
              <a:rPr lang="en"/>
              <a:t>Cập nhật</a:t>
            </a:r>
            <a:r>
              <a:rPr lang="en"/>
              <a:t>      </a:t>
            </a:r>
            <a:r>
              <a:rPr lang="en"/>
              <a:t>thành</a:t>
            </a:r>
            <a:r>
              <a:rPr lang="en"/>
              <a:t>               </a:t>
            </a:r>
            <a:r>
              <a:rPr lang="en"/>
              <a:t>nếu tốt hơn và tiếp tục chiến lược với cây</a:t>
            </a:r>
            <a:r>
              <a:rPr lang="en"/>
              <a:t>    .</a:t>
            </a:r>
            <a:endParaRPr/>
          </a:p>
        </p:txBody>
      </p:sp>
      <p:cxnSp>
        <p:nvCxnSpPr>
          <p:cNvPr id="828" name="Google Shape;828;p70"/>
          <p:cNvCxnSpPr/>
          <p:nvPr/>
        </p:nvCxnSpPr>
        <p:spPr>
          <a:xfrm>
            <a:off x="548113" y="4420125"/>
            <a:ext cx="401700" cy="0"/>
          </a:xfrm>
          <a:prstGeom prst="straightConnector1">
            <a:avLst/>
          </a:prstGeom>
          <a:noFill/>
          <a:ln cap="flat" cmpd="sng" w="9525">
            <a:solidFill>
              <a:srgbClr val="595959"/>
            </a:solidFill>
            <a:prstDash val="solid"/>
            <a:round/>
            <a:headEnd len="med" w="med" type="none"/>
            <a:tailEnd len="med" w="med" type="triangle"/>
          </a:ln>
        </p:spPr>
      </p:cxnSp>
      <p:pic>
        <p:nvPicPr>
          <p:cNvPr descr="{&quot;mathml&quot;:&quot;&lt;math style=\&quot;font-family:stix;font-size:16px;\&quot; xmlns=\&quot;http://www.w3.org/1998/Math/MathML\&quot;&gt;&lt;mstyle mathsize=\&quot;16px\&quot;&gt;&lt;mi&gt;R&lt;/mi&gt;&lt;/mstyle&gt;&lt;/math&gt;&quot;,&quot;truncated&quot;:false}" id="829" name="Google Shape;829;p70" title="R"/>
          <p:cNvPicPr preferRelativeResize="0"/>
          <p:nvPr/>
        </p:nvPicPr>
        <p:blipFill>
          <a:blip r:embed="rId4">
            <a:alphaModFix/>
          </a:blip>
          <a:stretch>
            <a:fillRect/>
          </a:stretch>
        </p:blipFill>
        <p:spPr>
          <a:xfrm>
            <a:off x="2111684" y="1700119"/>
            <a:ext cx="140208" cy="134112"/>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30" name="Google Shape;830;p70" title="R"/>
          <p:cNvPicPr preferRelativeResize="0"/>
          <p:nvPr/>
        </p:nvPicPr>
        <p:blipFill>
          <a:blip r:embed="rId4">
            <a:alphaModFix/>
          </a:blip>
          <a:stretch>
            <a:fillRect/>
          </a:stretch>
        </p:blipFill>
        <p:spPr>
          <a:xfrm>
            <a:off x="2745284" y="3130669"/>
            <a:ext cx="140208" cy="134112"/>
          </a:xfrm>
          <a:prstGeom prst="rect">
            <a:avLst/>
          </a:prstGeom>
          <a:noFill/>
          <a:ln>
            <a:noFill/>
          </a:ln>
        </p:spPr>
      </p:pic>
      <p:pic>
        <p:nvPicPr>
          <p:cNvPr descr="{&quot;mathml&quot;:&quot;&lt;math style=\&quot;font-family:stix;font-size:16px;\&quot; xmlns=\&quot;http://www.w3.org/1998/Math/MathML\&quot;&gt;&lt;mstyle mathsize=\&quot;16px\&quot;&gt;&lt;msub&gt;&lt;mi&gt;I&lt;/mi&gt;&lt;mn&gt;1&lt;/mn&gt;&lt;/msub&gt;&lt;/mstyle&gt;&lt;/math&gt;&quot;,&quot;truncated&quot;:false}" id="831" name="Google Shape;831;p70" title="I subscript 1"/>
          <p:cNvPicPr preferRelativeResize="0"/>
          <p:nvPr/>
        </p:nvPicPr>
        <p:blipFill>
          <a:blip r:embed="rId5">
            <a:alphaModFix/>
          </a:blip>
          <a:stretch>
            <a:fillRect/>
          </a:stretch>
        </p:blipFill>
        <p:spPr>
          <a:xfrm>
            <a:off x="2970340" y="4240138"/>
            <a:ext cx="172720" cy="217424"/>
          </a:xfrm>
          <a:prstGeom prst="rect">
            <a:avLst/>
          </a:prstGeom>
          <a:noFill/>
          <a:ln>
            <a:noFill/>
          </a:ln>
        </p:spPr>
      </p:pic>
      <p:pic>
        <p:nvPicPr>
          <p:cNvPr descr="{&quot;mathml&quot;:&quot;&lt;math style=\&quot;font-family:stix;font-size:16px;\&quot; xmlns=\&quot;http://www.w3.org/1998/Math/MathML\&quot;&gt;&lt;mstyle mathsize=\&quot;16px\&quot;&gt;&lt;msub&gt;&lt;mi&gt;I&lt;/mi&gt;&lt;mn&gt;2&lt;/mn&gt;&lt;/msub&gt;&lt;/mstyle&gt;&lt;/math&gt;&quot;,&quot;truncated&quot;:false}" id="832" name="Google Shape;832;p70" title="I subscript 2"/>
          <p:cNvPicPr preferRelativeResize="0"/>
          <p:nvPr/>
        </p:nvPicPr>
        <p:blipFill>
          <a:blip r:embed="rId6">
            <a:alphaModFix/>
          </a:blip>
          <a:stretch>
            <a:fillRect/>
          </a:stretch>
        </p:blipFill>
        <p:spPr>
          <a:xfrm>
            <a:off x="4678615" y="4240138"/>
            <a:ext cx="172720" cy="217424"/>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33" name="Google Shape;833;p70" title="R"/>
          <p:cNvPicPr preferRelativeResize="0"/>
          <p:nvPr/>
        </p:nvPicPr>
        <p:blipFill>
          <a:blip r:embed="rId4">
            <a:alphaModFix/>
          </a:blip>
          <a:stretch>
            <a:fillRect/>
          </a:stretch>
        </p:blipFill>
        <p:spPr>
          <a:xfrm>
            <a:off x="2679459" y="4240481"/>
            <a:ext cx="14020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34" name="Google Shape;834;p70" title="T"/>
          <p:cNvPicPr preferRelativeResize="0"/>
          <p:nvPr/>
        </p:nvPicPr>
        <p:blipFill>
          <a:blip r:embed="rId7">
            <a:alphaModFix/>
          </a:blip>
          <a:stretch>
            <a:fillRect/>
          </a:stretch>
        </p:blipFill>
        <p:spPr>
          <a:xfrm>
            <a:off x="3180039" y="4485894"/>
            <a:ext cx="13004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35" name="Google Shape;835;p70" title="T"/>
          <p:cNvPicPr preferRelativeResize="0"/>
          <p:nvPr/>
        </p:nvPicPr>
        <p:blipFill>
          <a:blip r:embed="rId7">
            <a:alphaModFix/>
          </a:blip>
          <a:stretch>
            <a:fillRect/>
          </a:stretch>
        </p:blipFill>
        <p:spPr>
          <a:xfrm>
            <a:off x="1516464" y="4742744"/>
            <a:ext cx="13004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36" name="Google Shape;836;p70" title="T"/>
          <p:cNvPicPr preferRelativeResize="0"/>
          <p:nvPr/>
        </p:nvPicPr>
        <p:blipFill>
          <a:blip r:embed="rId7">
            <a:alphaModFix/>
          </a:blip>
          <a:stretch>
            <a:fillRect/>
          </a:stretch>
        </p:blipFill>
        <p:spPr>
          <a:xfrm>
            <a:off x="1565564" y="2909269"/>
            <a:ext cx="13004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37" name="Google Shape;837;p70" title="T"/>
          <p:cNvPicPr preferRelativeResize="0"/>
          <p:nvPr/>
        </p:nvPicPr>
        <p:blipFill>
          <a:blip r:embed="rId7">
            <a:alphaModFix/>
          </a:blip>
          <a:stretch>
            <a:fillRect/>
          </a:stretch>
        </p:blipFill>
        <p:spPr>
          <a:xfrm>
            <a:off x="1332889" y="1484919"/>
            <a:ext cx="130048" cy="134112"/>
          </a:xfrm>
          <a:prstGeom prst="rect">
            <a:avLst/>
          </a:prstGeom>
          <a:noFill/>
          <a:ln>
            <a:noFill/>
          </a:ln>
        </p:spPr>
      </p:pic>
      <p:pic>
        <p:nvPicPr>
          <p:cNvPr descr="{&quot;mathml&quot;:&quot;&lt;math style=\&quot;font-family:stix;font-size:16px;\&quot; xmlns=\&quot;http://www.w3.org/1998/Math/MathML\&quot;&gt;&lt;mstyle mathsize=\&quot;16px\&quot;&gt;&lt;msub&gt;&lt;mi&gt;I&lt;/mi&gt;&lt;mn&gt;1&lt;/mn&gt;&lt;/msub&gt;&lt;/mstyle&gt;&lt;/math&gt;&quot;,&quot;truncated&quot;:false}" id="838" name="Google Shape;838;p70" title="I subscript 1"/>
          <p:cNvPicPr preferRelativeResize="0"/>
          <p:nvPr/>
        </p:nvPicPr>
        <p:blipFill>
          <a:blip r:embed="rId5">
            <a:alphaModFix/>
          </a:blip>
          <a:stretch>
            <a:fillRect/>
          </a:stretch>
        </p:blipFill>
        <p:spPr>
          <a:xfrm>
            <a:off x="1514877" y="3335088"/>
            <a:ext cx="172720" cy="217424"/>
          </a:xfrm>
          <a:prstGeom prst="rect">
            <a:avLst/>
          </a:prstGeom>
          <a:noFill/>
          <a:ln>
            <a:noFill/>
          </a:ln>
        </p:spPr>
      </p:pic>
      <p:pic>
        <p:nvPicPr>
          <p:cNvPr descr="{&quot;mathml&quot;:&quot;&lt;math style=\&quot;font-family:stix;font-size:16px;\&quot; xmlns=\&quot;http://www.w3.org/1998/Math/MathML\&quot;&gt;&lt;mstyle mathsize=\&quot;16px\&quot;&gt;&lt;msup&gt;&lt;mi&gt;T&lt;/mi&gt;&lt;mrow&gt;&lt;mi&gt;b&lt;/mi&gt;&lt;mi&gt;e&lt;/mi&gt;&lt;mi&gt;s&lt;/mi&gt;&lt;mi&gt;t&lt;/mi&gt;&lt;mi&gt;N&lt;/mi&gt;&lt;mi&gt;e&lt;/mi&gt;&lt;mi&gt;i&lt;/mi&gt;&lt;/mrow&gt;&lt;/msup&gt;&lt;/mstyle&gt;&lt;/math&gt;&quot;,&quot;truncated&quot;:false}" id="839" name="Google Shape;839;p70" title="T to the power of b e s t N e i end exponent"/>
          <p:cNvPicPr preferRelativeResize="0"/>
          <p:nvPr/>
        </p:nvPicPr>
        <p:blipFill>
          <a:blip r:embed="rId8">
            <a:alphaModFix/>
          </a:blip>
          <a:stretch>
            <a:fillRect/>
          </a:stretch>
        </p:blipFill>
        <p:spPr>
          <a:xfrm>
            <a:off x="1636057" y="4457538"/>
            <a:ext cx="605536" cy="166624"/>
          </a:xfrm>
          <a:prstGeom prst="rect">
            <a:avLst/>
          </a:prstGeom>
          <a:noFill/>
          <a:ln>
            <a:noFill/>
          </a:ln>
        </p:spPr>
      </p:pic>
      <p:pic>
        <p:nvPicPr>
          <p:cNvPr descr="{&quot;mathml&quot;:&quot;&lt;math style=\&quot;font-family:stix;font-size:16px;\&quot; xmlns=\&quot;http://www.w3.org/1998/Math/MathML\&quot;&gt;&lt;mstyle mathsize=\&quot;16px\&quot;&gt;&lt;msup&gt;&lt;mi&gt;T&lt;/mi&gt;&lt;mrow&gt;&lt;mi&gt;b&lt;/mi&gt;&lt;mi&gt;e&lt;/mi&gt;&lt;mi&gt;s&lt;/mi&gt;&lt;mi&gt;t&lt;/mi&gt;&lt;mi&gt;N&lt;/mi&gt;&lt;mi&gt;e&lt;/mi&gt;&lt;mi&gt;i&lt;/mi&gt;&lt;/mrow&gt;&lt;/msup&gt;&lt;/mstyle&gt;&lt;/math&gt;&quot;,&quot;truncated&quot;:false}" id="840" name="Google Shape;840;p70" title="T to the power of b e s t N e i end exponent"/>
          <p:cNvPicPr preferRelativeResize="0"/>
          <p:nvPr/>
        </p:nvPicPr>
        <p:blipFill>
          <a:blip r:embed="rId8">
            <a:alphaModFix/>
          </a:blip>
          <a:stretch>
            <a:fillRect/>
          </a:stretch>
        </p:blipFill>
        <p:spPr>
          <a:xfrm>
            <a:off x="3905807" y="4457538"/>
            <a:ext cx="605536" cy="166624"/>
          </a:xfrm>
          <a:prstGeom prst="rect">
            <a:avLst/>
          </a:prstGeom>
          <a:noFill/>
          <a:ln>
            <a:noFill/>
          </a:ln>
        </p:spPr>
      </p:pic>
      <p:sp>
        <p:nvSpPr>
          <p:cNvPr id="841" name="Google Shape;84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53"/>
          <p:cNvPicPr preferRelativeResize="0"/>
          <p:nvPr/>
        </p:nvPicPr>
        <p:blipFill>
          <a:blip r:embed="rId3">
            <a:alphaModFix/>
          </a:blip>
          <a:stretch>
            <a:fillRect/>
          </a:stretch>
        </p:blipFill>
        <p:spPr>
          <a:xfrm>
            <a:off x="2751625" y="241425"/>
            <a:ext cx="6031426" cy="4660649"/>
          </a:xfrm>
          <a:prstGeom prst="rect">
            <a:avLst/>
          </a:prstGeom>
          <a:noFill/>
          <a:ln>
            <a:noFill/>
          </a:ln>
        </p:spPr>
      </p:pic>
      <p:pic>
        <p:nvPicPr>
          <p:cNvPr id="609" name="Google Shape;609;p53"/>
          <p:cNvPicPr preferRelativeResize="0"/>
          <p:nvPr/>
        </p:nvPicPr>
        <p:blipFill>
          <a:blip r:embed="rId4">
            <a:alphaModFix/>
          </a:blip>
          <a:stretch>
            <a:fillRect/>
          </a:stretch>
        </p:blipFill>
        <p:spPr>
          <a:xfrm>
            <a:off x="360938" y="1649777"/>
            <a:ext cx="2224575" cy="3252300"/>
          </a:xfrm>
          <a:prstGeom prst="rect">
            <a:avLst/>
          </a:prstGeom>
          <a:noFill/>
          <a:ln>
            <a:noFill/>
          </a:ln>
        </p:spPr>
      </p:pic>
      <p:sp>
        <p:nvSpPr>
          <p:cNvPr id="610" name="Google Shape;610;p53"/>
          <p:cNvSpPr txBox="1"/>
          <p:nvPr/>
        </p:nvSpPr>
        <p:spPr>
          <a:xfrm>
            <a:off x="360975" y="346350"/>
            <a:ext cx="2224500" cy="78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200"/>
              <a:t>Phylogenetic</a:t>
            </a:r>
            <a:endParaRPr b="1" sz="2200"/>
          </a:p>
          <a:p>
            <a:pPr indent="0" lvl="0" marL="0" rtl="0" algn="ctr">
              <a:spcBef>
                <a:spcPts val="0"/>
              </a:spcBef>
              <a:spcAft>
                <a:spcPts val="0"/>
              </a:spcAft>
              <a:buNone/>
            </a:pPr>
            <a:r>
              <a:rPr b="1" lang="en"/>
              <a:t>Tiến hóa sinh học</a:t>
            </a:r>
            <a:endParaRPr b="1" sz="1900"/>
          </a:p>
        </p:txBody>
      </p:sp>
      <p:sp>
        <p:nvSpPr>
          <p:cNvPr id="611" name="Google Shape;61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1"/>
          <p:cNvSpPr txBox="1"/>
          <p:nvPr/>
        </p:nvSpPr>
        <p:spPr>
          <a:xfrm>
            <a:off x="389325" y="461275"/>
            <a:ext cx="629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Đề xuất 3</a:t>
            </a:r>
            <a:r>
              <a:rPr lang="en" sz="2200"/>
              <a:t>: Thuật toán leo đồi sử dụng TBR</a:t>
            </a:r>
            <a:endParaRPr sz="2200"/>
          </a:p>
        </p:txBody>
      </p:sp>
      <p:pic>
        <p:nvPicPr>
          <p:cNvPr id="847" name="Google Shape;847;p71"/>
          <p:cNvPicPr preferRelativeResize="0"/>
          <p:nvPr/>
        </p:nvPicPr>
        <p:blipFill>
          <a:blip r:embed="rId3">
            <a:alphaModFix/>
          </a:blip>
          <a:stretch>
            <a:fillRect/>
          </a:stretch>
        </p:blipFill>
        <p:spPr>
          <a:xfrm>
            <a:off x="4596425" y="1559950"/>
            <a:ext cx="4158250" cy="2412550"/>
          </a:xfrm>
          <a:prstGeom prst="rect">
            <a:avLst/>
          </a:prstGeom>
          <a:noFill/>
          <a:ln>
            <a:noFill/>
          </a:ln>
        </p:spPr>
      </p:pic>
      <p:sp>
        <p:nvSpPr>
          <p:cNvPr id="848" name="Google Shape;848;p71"/>
          <p:cNvSpPr txBox="1"/>
          <p:nvPr/>
        </p:nvSpPr>
        <p:spPr>
          <a:xfrm>
            <a:off x="538600" y="1691663"/>
            <a:ext cx="390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Cập nhật cây</a:t>
            </a:r>
            <a:r>
              <a:rPr lang="en"/>
              <a:t>     </a:t>
            </a:r>
            <a:r>
              <a:rPr lang="en"/>
              <a:t>bằng</a:t>
            </a:r>
            <a:r>
              <a:rPr lang="en"/>
              <a:t>                </a:t>
            </a:r>
            <a:r>
              <a:rPr lang="en"/>
              <a:t>tìm được với mỗi cạnh cắt  </a:t>
            </a:r>
            <a:r>
              <a:rPr lang="en"/>
              <a:t>   </a:t>
            </a:r>
            <a:r>
              <a:rPr lang="en"/>
              <a:t>trong chiến thuật</a:t>
            </a:r>
            <a:r>
              <a:rPr lang="en"/>
              <a:t> BEST hoặc</a:t>
            </a:r>
            <a:r>
              <a:rPr lang="en"/>
              <a:t> </a:t>
            </a:r>
            <a:endParaRPr/>
          </a:p>
          <a:p>
            <a:pPr indent="0" lvl="0" marL="0" rtl="0" algn="l">
              <a:spcBef>
                <a:spcPts val="0"/>
              </a:spcBef>
              <a:spcAft>
                <a:spcPts val="0"/>
              </a:spcAft>
              <a:buNone/>
            </a:pPr>
            <a:r>
              <a:rPr lang="en"/>
              <a:t>với mỗi cặp </a:t>
            </a:r>
            <a:r>
              <a:rPr lang="en"/>
              <a:t>(   ,     ) </a:t>
            </a:r>
            <a:r>
              <a:rPr lang="en"/>
              <a:t>trong chiến thuật BETTER</a:t>
            </a:r>
            <a:r>
              <a:rPr lang="en"/>
              <a:t>.</a:t>
            </a:r>
            <a:endParaRPr/>
          </a:p>
        </p:txBody>
      </p:sp>
      <p:sp>
        <p:nvSpPr>
          <p:cNvPr id="849" name="Google Shape;849;p71"/>
          <p:cNvSpPr txBox="1"/>
          <p:nvPr/>
        </p:nvSpPr>
        <p:spPr>
          <a:xfrm>
            <a:off x="714350" y="3137750"/>
            <a:ext cx="321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Thủ tục tìm kiếm lặp lại nếu điểm số </a:t>
            </a:r>
            <a:r>
              <a:rPr lang="en"/>
              <a:t>MP </a:t>
            </a:r>
            <a:r>
              <a:rPr lang="en"/>
              <a:t>của cây</a:t>
            </a:r>
            <a:r>
              <a:rPr lang="en"/>
              <a:t>     </a:t>
            </a:r>
            <a:r>
              <a:rPr lang="en"/>
              <a:t>vẫn được cải thiện.</a:t>
            </a:r>
            <a:endParaRPr/>
          </a:p>
        </p:txBody>
      </p:sp>
      <p:cxnSp>
        <p:nvCxnSpPr>
          <p:cNvPr id="850" name="Google Shape;850;p71"/>
          <p:cNvCxnSpPr/>
          <p:nvPr/>
        </p:nvCxnSpPr>
        <p:spPr>
          <a:xfrm>
            <a:off x="389325" y="3445550"/>
            <a:ext cx="277200" cy="0"/>
          </a:xfrm>
          <a:prstGeom prst="straightConnector1">
            <a:avLst/>
          </a:prstGeom>
          <a:noFill/>
          <a:ln cap="flat" cmpd="sng" w="9525">
            <a:solidFill>
              <a:srgbClr val="595959"/>
            </a:solidFill>
            <a:prstDash val="solid"/>
            <a:round/>
            <a:headEnd len="med" w="med" type="none"/>
            <a:tailEnd len="med" w="med" type="triangle"/>
          </a:ln>
        </p:spPr>
      </p:cxnSp>
      <p:pic>
        <p:nvPicPr>
          <p:cNvPr descr="{&quot;mathml&quot;:&quot;&lt;math style=\&quot;font-family:stix;font-size:16px;\&quot; xmlns=\&quot;http://www.w3.org/1998/Math/MathML\&quot;&gt;&lt;mstyle mathsize=\&quot;16px\&quot;&gt;&lt;mi&gt;T&lt;/mi&gt;&lt;/mstyle&gt;&lt;/math&gt;&quot;,&quot;truncated&quot;:false}" id="851" name="Google Shape;851;p71" title="T"/>
          <p:cNvPicPr preferRelativeResize="0"/>
          <p:nvPr/>
        </p:nvPicPr>
        <p:blipFill>
          <a:blip r:embed="rId4">
            <a:alphaModFix/>
          </a:blip>
          <a:stretch>
            <a:fillRect/>
          </a:stretch>
        </p:blipFill>
        <p:spPr>
          <a:xfrm>
            <a:off x="1791026" y="3481794"/>
            <a:ext cx="130048" cy="134112"/>
          </a:xfrm>
          <a:prstGeom prst="rect">
            <a:avLst/>
          </a:prstGeom>
          <a:noFill/>
          <a:ln>
            <a:noFill/>
          </a:ln>
        </p:spPr>
      </p:pic>
      <p:pic>
        <p:nvPicPr>
          <p:cNvPr descr="{&quot;mathml&quot;:&quot;&lt;math style=\&quot;font-family:stix;font-size:16px;\&quot; xmlns=\&quot;http://www.w3.org/1998/Math/MathML\&quot;&gt;&lt;mstyle mathsize=\&quot;16px\&quot;&gt;&lt;mi&gt;T&lt;/mi&gt;&lt;/mstyle&gt;&lt;/math&gt;&quot;,&quot;truncated&quot;:false}" id="852" name="Google Shape;852;p71" title="T"/>
          <p:cNvPicPr preferRelativeResize="0"/>
          <p:nvPr/>
        </p:nvPicPr>
        <p:blipFill>
          <a:blip r:embed="rId4">
            <a:alphaModFix/>
          </a:blip>
          <a:stretch>
            <a:fillRect/>
          </a:stretch>
        </p:blipFill>
        <p:spPr>
          <a:xfrm>
            <a:off x="1800826" y="1818294"/>
            <a:ext cx="130048" cy="134112"/>
          </a:xfrm>
          <a:prstGeom prst="rect">
            <a:avLst/>
          </a:prstGeom>
          <a:noFill/>
          <a:ln>
            <a:noFill/>
          </a:ln>
        </p:spPr>
      </p:pic>
      <p:pic>
        <p:nvPicPr>
          <p:cNvPr descr="{&quot;mathml&quot;:&quot;&lt;math style=\&quot;font-family:stix;font-size:16px;\&quot; xmlns=\&quot;http://www.w3.org/1998/Math/MathML\&quot;&gt;&lt;mstyle mathsize=\&quot;16px\&quot;&gt;&lt;msup&gt;&lt;mi&gt;T&lt;/mi&gt;&lt;mrow&gt;&lt;mi&gt;b&lt;/mi&gt;&lt;mi&gt;e&lt;/mi&gt;&lt;mi&gt;s&lt;/mi&gt;&lt;mi&gt;t&lt;/mi&gt;&lt;mi&gt;N&lt;/mi&gt;&lt;mi&gt;e&lt;/mi&gt;&lt;mi&gt;i&lt;/mi&gt;&lt;/mrow&gt;&lt;/msup&gt;&lt;/mstyle&gt;&lt;/math&gt;&quot;,&quot;truncated&quot;:false}" id="853" name="Google Shape;853;p71" title="T to the power of b e s t N e i end exponent"/>
          <p:cNvPicPr preferRelativeResize="0"/>
          <p:nvPr/>
        </p:nvPicPr>
        <p:blipFill>
          <a:blip r:embed="rId5">
            <a:alphaModFix/>
          </a:blip>
          <a:stretch>
            <a:fillRect/>
          </a:stretch>
        </p:blipFill>
        <p:spPr>
          <a:xfrm>
            <a:off x="2481757" y="1782888"/>
            <a:ext cx="605536" cy="166624"/>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54" name="Google Shape;854;p71" title="R"/>
          <p:cNvPicPr preferRelativeResize="0"/>
          <p:nvPr/>
        </p:nvPicPr>
        <p:blipFill>
          <a:blip r:embed="rId6">
            <a:alphaModFix/>
          </a:blip>
          <a:stretch>
            <a:fillRect/>
          </a:stretch>
        </p:blipFill>
        <p:spPr>
          <a:xfrm>
            <a:off x="1780896" y="2033169"/>
            <a:ext cx="140208" cy="134112"/>
          </a:xfrm>
          <a:prstGeom prst="rect">
            <a:avLst/>
          </a:prstGeom>
          <a:noFill/>
          <a:ln>
            <a:noFill/>
          </a:ln>
        </p:spPr>
      </p:pic>
      <p:pic>
        <p:nvPicPr>
          <p:cNvPr descr="{&quot;mathml&quot;:&quot;&lt;math style=\&quot;font-family:stix;font-size:16px;\&quot; xmlns=\&quot;http://www.w3.org/1998/Math/MathML\&quot;&gt;&lt;mstyle mathsize=\&quot;16px\&quot;&gt;&lt;mi&gt;R&lt;/mi&gt;&lt;/mstyle&gt;&lt;/math&gt;&quot;,&quot;truncated&quot;:false}" id="855" name="Google Shape;855;p71" title="R"/>
          <p:cNvPicPr preferRelativeResize="0"/>
          <p:nvPr/>
        </p:nvPicPr>
        <p:blipFill>
          <a:blip r:embed="rId6">
            <a:alphaModFix/>
          </a:blip>
          <a:stretch>
            <a:fillRect/>
          </a:stretch>
        </p:blipFill>
        <p:spPr>
          <a:xfrm>
            <a:off x="1736821" y="2250819"/>
            <a:ext cx="140208" cy="134112"/>
          </a:xfrm>
          <a:prstGeom prst="rect">
            <a:avLst/>
          </a:prstGeom>
          <a:noFill/>
          <a:ln>
            <a:noFill/>
          </a:ln>
        </p:spPr>
      </p:pic>
      <p:pic>
        <p:nvPicPr>
          <p:cNvPr descr="{&quot;mathml&quot;:&quot;&lt;math style=\&quot;font-family:stix;font-size:16px;\&quot; xmlns=\&quot;http://www.w3.org/1998/Math/MathML\&quot;&gt;&lt;mstyle mathsize=\&quot;16px\&quot;&gt;&lt;msub&gt;&lt;mi&gt;I&lt;/mi&gt;&lt;mn&gt;1&lt;/mn&gt;&lt;/msub&gt;&lt;/mstyle&gt;&lt;/math&gt;&quot;,&quot;truncated&quot;:false}" id="856" name="Google Shape;856;p71" title="I subscript 1"/>
          <p:cNvPicPr preferRelativeResize="0"/>
          <p:nvPr/>
        </p:nvPicPr>
        <p:blipFill>
          <a:blip r:embed="rId7">
            <a:alphaModFix/>
          </a:blip>
          <a:stretch>
            <a:fillRect/>
          </a:stretch>
        </p:blipFill>
        <p:spPr>
          <a:xfrm>
            <a:off x="1970002" y="2250813"/>
            <a:ext cx="172720" cy="217424"/>
          </a:xfrm>
          <a:prstGeom prst="rect">
            <a:avLst/>
          </a:prstGeom>
          <a:noFill/>
          <a:ln>
            <a:noFill/>
          </a:ln>
        </p:spPr>
      </p:pic>
      <p:sp>
        <p:nvSpPr>
          <p:cNvPr id="857" name="Google Shape;85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72"/>
          <p:cNvPicPr preferRelativeResize="0"/>
          <p:nvPr/>
        </p:nvPicPr>
        <p:blipFill>
          <a:blip r:embed="rId3">
            <a:alphaModFix/>
          </a:blip>
          <a:stretch>
            <a:fillRect/>
          </a:stretch>
        </p:blipFill>
        <p:spPr>
          <a:xfrm>
            <a:off x="3786574" y="898937"/>
            <a:ext cx="5160851" cy="3932326"/>
          </a:xfrm>
          <a:prstGeom prst="rect">
            <a:avLst/>
          </a:prstGeom>
          <a:noFill/>
          <a:ln>
            <a:noFill/>
          </a:ln>
        </p:spPr>
      </p:pic>
      <p:sp>
        <p:nvSpPr>
          <p:cNvPr id="863" name="Google Shape;863;p72"/>
          <p:cNvSpPr txBox="1"/>
          <p:nvPr/>
        </p:nvSpPr>
        <p:spPr>
          <a:xfrm>
            <a:off x="283575" y="317025"/>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Đề xuất 4</a:t>
            </a:r>
            <a:r>
              <a:rPr lang="en" sz="2200"/>
              <a:t>: Thuật toán MPBoot-TBR</a:t>
            </a:r>
            <a:endParaRPr sz="2200"/>
          </a:p>
        </p:txBody>
      </p:sp>
      <p:sp>
        <p:nvSpPr>
          <p:cNvPr id="864" name="Google Shape;864;p72"/>
          <p:cNvSpPr txBox="1"/>
          <p:nvPr/>
        </p:nvSpPr>
        <p:spPr>
          <a:xfrm>
            <a:off x="778550" y="1816150"/>
            <a:ext cx="274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Thay th</a:t>
            </a:r>
            <a:r>
              <a:rPr lang="en"/>
              <a:t>ế toàn bộ leo đồi sử dụng SPR bằng TBR trong MPBoot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865" name="Google Shape;865;p72"/>
          <p:cNvCxnSpPr/>
          <p:nvPr/>
        </p:nvCxnSpPr>
        <p:spPr>
          <a:xfrm>
            <a:off x="426250" y="2123950"/>
            <a:ext cx="277200" cy="0"/>
          </a:xfrm>
          <a:prstGeom prst="straightConnector1">
            <a:avLst/>
          </a:prstGeom>
          <a:noFill/>
          <a:ln cap="flat" cmpd="sng" w="9525">
            <a:solidFill>
              <a:srgbClr val="595959"/>
            </a:solidFill>
            <a:prstDash val="solid"/>
            <a:round/>
            <a:headEnd len="med" w="med" type="none"/>
            <a:tailEnd len="med" w="med" type="triangle"/>
          </a:ln>
        </p:spPr>
      </p:cxnSp>
      <p:sp>
        <p:nvSpPr>
          <p:cNvPr id="866" name="Google Shape;86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7" name="Google Shape;867;p72"/>
          <p:cNvSpPr txBox="1"/>
          <p:nvPr/>
        </p:nvSpPr>
        <p:spPr>
          <a:xfrm>
            <a:off x="778550" y="2915038"/>
            <a:ext cx="2747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868" name="Google Shape;868;p72"/>
          <p:cNvSpPr txBox="1"/>
          <p:nvPr/>
        </p:nvSpPr>
        <p:spPr>
          <a:xfrm>
            <a:off x="324975" y="2711725"/>
            <a:ext cx="2816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a:t>
            </a:r>
            <a:r>
              <a:rPr lang="en"/>
              <a:t>inh chỉnh bán kính khảo sát và điều kiện dừng.</a:t>
            </a:r>
            <a:endParaRPr>
              <a:latin typeface="Manrope"/>
              <a:ea typeface="Manrope"/>
              <a:cs typeface="Manrope"/>
              <a:sym typeface="Manrop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3"/>
          <p:cNvSpPr txBox="1"/>
          <p:nvPr/>
        </p:nvSpPr>
        <p:spPr>
          <a:xfrm>
            <a:off x="283575" y="317025"/>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Đề xuất 5</a:t>
            </a:r>
            <a:r>
              <a:rPr lang="en" sz="2200"/>
              <a:t>: Thuật toán MPBoot-</a:t>
            </a:r>
            <a:r>
              <a:rPr lang="en" sz="2200"/>
              <a:t>ACO</a:t>
            </a:r>
            <a:endParaRPr sz="2200"/>
          </a:p>
        </p:txBody>
      </p:sp>
      <p:sp>
        <p:nvSpPr>
          <p:cNvPr id="874" name="Google Shape;874;p73"/>
          <p:cNvSpPr txBox="1"/>
          <p:nvPr/>
        </p:nvSpPr>
        <p:spPr>
          <a:xfrm>
            <a:off x="595875" y="1325450"/>
            <a:ext cx="289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Thay thế </a:t>
            </a:r>
            <a:r>
              <a:rPr lang="en"/>
              <a:t>việc leo đồi chỉ sử dụng duy nhất SPR hay TBR</a:t>
            </a:r>
            <a:endParaRPr/>
          </a:p>
        </p:txBody>
      </p:sp>
      <p:sp>
        <p:nvSpPr>
          <p:cNvPr id="875" name="Google Shape;875;p73"/>
          <p:cNvSpPr txBox="1"/>
          <p:nvPr/>
        </p:nvSpPr>
        <p:spPr>
          <a:xfrm>
            <a:off x="595875" y="2787000"/>
            <a:ext cx="289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r>
              <a:rPr lang="en"/>
              <a:t>ác định phép leo đồi phù hợp (trong các phép NNI, SPR, TBR) ở mỗi lượt leo đồi</a:t>
            </a:r>
            <a:endParaRPr/>
          </a:p>
        </p:txBody>
      </p:sp>
      <p:cxnSp>
        <p:nvCxnSpPr>
          <p:cNvPr id="876" name="Google Shape;876;p73"/>
          <p:cNvCxnSpPr/>
          <p:nvPr/>
        </p:nvCxnSpPr>
        <p:spPr>
          <a:xfrm>
            <a:off x="1880488" y="2149063"/>
            <a:ext cx="0" cy="429900"/>
          </a:xfrm>
          <a:prstGeom prst="straightConnector1">
            <a:avLst/>
          </a:prstGeom>
          <a:noFill/>
          <a:ln cap="flat" cmpd="sng" w="9525">
            <a:solidFill>
              <a:srgbClr val="595959"/>
            </a:solidFill>
            <a:prstDash val="solid"/>
            <a:round/>
            <a:headEnd len="med" w="med" type="none"/>
            <a:tailEnd len="med" w="med" type="triangle"/>
          </a:ln>
        </p:spPr>
      </p:cxnSp>
      <p:sp>
        <p:nvSpPr>
          <p:cNvPr id="877" name="Google Shape;877;p73"/>
          <p:cNvSpPr txBox="1"/>
          <p:nvPr/>
        </p:nvSpPr>
        <p:spPr>
          <a:xfrm>
            <a:off x="5321850" y="954600"/>
            <a:ext cx="35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a:t>giá trị “pheromone” (lớn ⇈ hiệu quả)</a:t>
            </a:r>
            <a:endParaRPr/>
          </a:p>
        </p:txBody>
      </p:sp>
      <p:pic>
        <p:nvPicPr>
          <p:cNvPr id="878" name="Google Shape;878;p73"/>
          <p:cNvPicPr preferRelativeResize="0"/>
          <p:nvPr/>
        </p:nvPicPr>
        <p:blipFill>
          <a:blip r:embed="rId3">
            <a:alphaModFix/>
          </a:blip>
          <a:stretch>
            <a:fillRect/>
          </a:stretch>
        </p:blipFill>
        <p:spPr>
          <a:xfrm>
            <a:off x="3782575" y="1530150"/>
            <a:ext cx="1500100" cy="201150"/>
          </a:xfrm>
          <a:prstGeom prst="rect">
            <a:avLst/>
          </a:prstGeom>
          <a:noFill/>
          <a:ln>
            <a:noFill/>
          </a:ln>
        </p:spPr>
      </p:pic>
      <p:pic>
        <p:nvPicPr>
          <p:cNvPr id="879" name="Google Shape;879;p73"/>
          <p:cNvPicPr preferRelativeResize="0"/>
          <p:nvPr/>
        </p:nvPicPr>
        <p:blipFill>
          <a:blip r:embed="rId4">
            <a:alphaModFix/>
          </a:blip>
          <a:stretch>
            <a:fillRect/>
          </a:stretch>
        </p:blipFill>
        <p:spPr>
          <a:xfrm>
            <a:off x="3782575" y="1070800"/>
            <a:ext cx="1496785" cy="201150"/>
          </a:xfrm>
          <a:prstGeom prst="rect">
            <a:avLst/>
          </a:prstGeom>
          <a:noFill/>
          <a:ln>
            <a:noFill/>
          </a:ln>
        </p:spPr>
      </p:pic>
      <p:pic>
        <p:nvPicPr>
          <p:cNvPr id="880" name="Google Shape;880;p73"/>
          <p:cNvPicPr preferRelativeResize="0"/>
          <p:nvPr/>
        </p:nvPicPr>
        <p:blipFill>
          <a:blip r:embed="rId5">
            <a:alphaModFix/>
          </a:blip>
          <a:stretch>
            <a:fillRect/>
          </a:stretch>
        </p:blipFill>
        <p:spPr>
          <a:xfrm>
            <a:off x="5035650" y="2654487"/>
            <a:ext cx="1674240" cy="523200"/>
          </a:xfrm>
          <a:prstGeom prst="rect">
            <a:avLst/>
          </a:prstGeom>
          <a:noFill/>
          <a:ln>
            <a:noFill/>
          </a:ln>
        </p:spPr>
      </p:pic>
      <p:pic>
        <p:nvPicPr>
          <p:cNvPr id="881" name="Google Shape;881;p73"/>
          <p:cNvPicPr preferRelativeResize="0"/>
          <p:nvPr/>
        </p:nvPicPr>
        <p:blipFill>
          <a:blip r:embed="rId6">
            <a:alphaModFix/>
          </a:blip>
          <a:stretch>
            <a:fillRect/>
          </a:stretch>
        </p:blipFill>
        <p:spPr>
          <a:xfrm>
            <a:off x="5034088" y="3457438"/>
            <a:ext cx="1598623" cy="520100"/>
          </a:xfrm>
          <a:prstGeom prst="rect">
            <a:avLst/>
          </a:prstGeom>
          <a:noFill/>
          <a:ln>
            <a:noFill/>
          </a:ln>
        </p:spPr>
      </p:pic>
      <p:pic>
        <p:nvPicPr>
          <p:cNvPr id="882" name="Google Shape;882;p73"/>
          <p:cNvPicPr preferRelativeResize="0"/>
          <p:nvPr/>
        </p:nvPicPr>
        <p:blipFill>
          <a:blip r:embed="rId7">
            <a:alphaModFix/>
          </a:blip>
          <a:stretch>
            <a:fillRect/>
          </a:stretch>
        </p:blipFill>
        <p:spPr>
          <a:xfrm>
            <a:off x="5034100" y="4257317"/>
            <a:ext cx="1500100" cy="520108"/>
          </a:xfrm>
          <a:prstGeom prst="rect">
            <a:avLst/>
          </a:prstGeom>
          <a:noFill/>
          <a:ln>
            <a:noFill/>
          </a:ln>
        </p:spPr>
      </p:pic>
      <p:sp>
        <p:nvSpPr>
          <p:cNvPr id="883" name="Google Shape;883;p73"/>
          <p:cNvSpPr txBox="1"/>
          <p:nvPr/>
        </p:nvSpPr>
        <p:spPr>
          <a:xfrm>
            <a:off x="5321850" y="1411350"/>
            <a:ext cx="32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tham </a:t>
            </a:r>
            <a:r>
              <a:rPr lang="en"/>
              <a:t>số heuristic</a:t>
            </a:r>
            <a:r>
              <a:rPr lang="en"/>
              <a:t> (</a:t>
            </a:r>
            <a:r>
              <a:rPr lang="en"/>
              <a:t>độ ưu tiên)</a:t>
            </a:r>
            <a:endParaRPr/>
          </a:p>
        </p:txBody>
      </p:sp>
      <p:sp>
        <p:nvSpPr>
          <p:cNvPr id="884" name="Google Shape;884;p73"/>
          <p:cNvSpPr txBox="1"/>
          <p:nvPr/>
        </p:nvSpPr>
        <p:spPr>
          <a:xfrm>
            <a:off x="3684800" y="1989500"/>
            <a:ext cx="474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Mỗi lượt leo đồi, chọn phép biến đổi cây theo hàm xác suất sau:</a:t>
            </a:r>
            <a:endParaRPr/>
          </a:p>
        </p:txBody>
      </p:sp>
      <p:sp>
        <p:nvSpPr>
          <p:cNvPr id="885" name="Google Shape;88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74"/>
          <p:cNvPicPr preferRelativeResize="0"/>
          <p:nvPr/>
        </p:nvPicPr>
        <p:blipFill>
          <a:blip r:embed="rId3">
            <a:alphaModFix/>
          </a:blip>
          <a:stretch>
            <a:fillRect/>
          </a:stretch>
        </p:blipFill>
        <p:spPr>
          <a:xfrm>
            <a:off x="985925" y="1988250"/>
            <a:ext cx="2090275" cy="241800"/>
          </a:xfrm>
          <a:prstGeom prst="rect">
            <a:avLst/>
          </a:prstGeom>
          <a:noFill/>
          <a:ln>
            <a:noFill/>
          </a:ln>
        </p:spPr>
      </p:pic>
      <p:pic>
        <p:nvPicPr>
          <p:cNvPr id="891" name="Google Shape;891;p74"/>
          <p:cNvPicPr preferRelativeResize="0"/>
          <p:nvPr/>
        </p:nvPicPr>
        <p:blipFill>
          <a:blip r:embed="rId4">
            <a:alphaModFix/>
          </a:blip>
          <a:stretch>
            <a:fillRect/>
          </a:stretch>
        </p:blipFill>
        <p:spPr>
          <a:xfrm>
            <a:off x="6399325" y="1874475"/>
            <a:ext cx="1657029" cy="220000"/>
          </a:xfrm>
          <a:prstGeom prst="rect">
            <a:avLst/>
          </a:prstGeom>
          <a:noFill/>
          <a:ln>
            <a:noFill/>
          </a:ln>
        </p:spPr>
      </p:pic>
      <p:pic>
        <p:nvPicPr>
          <p:cNvPr id="892" name="Google Shape;892;p74"/>
          <p:cNvPicPr preferRelativeResize="0"/>
          <p:nvPr/>
        </p:nvPicPr>
        <p:blipFill>
          <a:blip r:embed="rId5">
            <a:alphaModFix/>
          </a:blip>
          <a:stretch>
            <a:fillRect/>
          </a:stretch>
        </p:blipFill>
        <p:spPr>
          <a:xfrm>
            <a:off x="6399325" y="3447250"/>
            <a:ext cx="1964050" cy="196400"/>
          </a:xfrm>
          <a:prstGeom prst="rect">
            <a:avLst/>
          </a:prstGeom>
          <a:noFill/>
          <a:ln>
            <a:noFill/>
          </a:ln>
        </p:spPr>
      </p:pic>
      <p:pic>
        <p:nvPicPr>
          <p:cNvPr id="893" name="Google Shape;893;p74"/>
          <p:cNvPicPr preferRelativeResize="0"/>
          <p:nvPr/>
        </p:nvPicPr>
        <p:blipFill>
          <a:blip r:embed="rId6">
            <a:alphaModFix/>
          </a:blip>
          <a:stretch>
            <a:fillRect/>
          </a:stretch>
        </p:blipFill>
        <p:spPr>
          <a:xfrm>
            <a:off x="6399325" y="3121625"/>
            <a:ext cx="1864318" cy="201150"/>
          </a:xfrm>
          <a:prstGeom prst="rect">
            <a:avLst/>
          </a:prstGeom>
          <a:noFill/>
          <a:ln>
            <a:noFill/>
          </a:ln>
        </p:spPr>
      </p:pic>
      <p:sp>
        <p:nvSpPr>
          <p:cNvPr id="894" name="Google Shape;894;p74"/>
          <p:cNvSpPr txBox="1"/>
          <p:nvPr/>
        </p:nvSpPr>
        <p:spPr>
          <a:xfrm>
            <a:off x="780625" y="1106375"/>
            <a:ext cx="353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Sau mỗi UPDATE_ITERS lượt leo đồi, pheromone của các phép biến đổi được cập nhật:</a:t>
            </a:r>
            <a:endParaRPr/>
          </a:p>
        </p:txBody>
      </p:sp>
      <p:cxnSp>
        <p:nvCxnSpPr>
          <p:cNvPr id="895" name="Google Shape;895;p74"/>
          <p:cNvCxnSpPr/>
          <p:nvPr/>
        </p:nvCxnSpPr>
        <p:spPr>
          <a:xfrm>
            <a:off x="2064863" y="2299413"/>
            <a:ext cx="0" cy="286800"/>
          </a:xfrm>
          <a:prstGeom prst="straightConnector1">
            <a:avLst/>
          </a:prstGeom>
          <a:noFill/>
          <a:ln cap="flat" cmpd="sng" w="9525">
            <a:solidFill>
              <a:srgbClr val="595959"/>
            </a:solidFill>
            <a:prstDash val="solid"/>
            <a:round/>
            <a:headEnd len="med" w="med" type="none"/>
            <a:tailEnd len="med" w="med" type="triangle"/>
          </a:ln>
        </p:spPr>
      </p:cxnSp>
      <p:sp>
        <p:nvSpPr>
          <p:cNvPr id="896" name="Google Shape;896;p74"/>
          <p:cNvSpPr txBox="1"/>
          <p:nvPr/>
        </p:nvSpPr>
        <p:spPr>
          <a:xfrm>
            <a:off x="1572425" y="2599175"/>
            <a:ext cx="98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Hệ số bay hơi</a:t>
            </a:r>
            <a:endParaRPr/>
          </a:p>
        </p:txBody>
      </p:sp>
      <p:cxnSp>
        <p:nvCxnSpPr>
          <p:cNvPr id="897" name="Google Shape;897;p74"/>
          <p:cNvCxnSpPr/>
          <p:nvPr/>
        </p:nvCxnSpPr>
        <p:spPr>
          <a:xfrm>
            <a:off x="2938475" y="2273425"/>
            <a:ext cx="225000" cy="361800"/>
          </a:xfrm>
          <a:prstGeom prst="straightConnector1">
            <a:avLst/>
          </a:prstGeom>
          <a:noFill/>
          <a:ln cap="flat" cmpd="sng" w="9525">
            <a:solidFill>
              <a:srgbClr val="595959"/>
            </a:solidFill>
            <a:prstDash val="solid"/>
            <a:round/>
            <a:headEnd len="med" w="med" type="none"/>
            <a:tailEnd len="med" w="med" type="triangle"/>
          </a:ln>
        </p:spPr>
      </p:cxnSp>
      <p:sp>
        <p:nvSpPr>
          <p:cNvPr id="898" name="Google Shape;898;p74"/>
          <p:cNvSpPr txBox="1"/>
          <p:nvPr/>
        </p:nvSpPr>
        <p:spPr>
          <a:xfrm>
            <a:off x="2408325" y="2678600"/>
            <a:ext cx="1703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Tổng lượng pheromone thay đổi sau UPDATE_ITERS lượt leo đồi</a:t>
            </a:r>
            <a:endParaRPr/>
          </a:p>
        </p:txBody>
      </p:sp>
      <p:sp>
        <p:nvSpPr>
          <p:cNvPr id="899" name="Google Shape;899;p74"/>
          <p:cNvSpPr txBox="1"/>
          <p:nvPr/>
        </p:nvSpPr>
        <p:spPr>
          <a:xfrm>
            <a:off x="4536850" y="1106375"/>
            <a:ext cx="294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Xét một lượt leo đồi sử dụng SPR</a:t>
            </a:r>
            <a:endParaRPr/>
          </a:p>
          <a:p>
            <a:pPr indent="0" lvl="0" marL="0" rtl="0" algn="l">
              <a:spcBef>
                <a:spcPts val="0"/>
              </a:spcBef>
              <a:spcAft>
                <a:spcPts val="0"/>
              </a:spcAft>
              <a:buNone/>
            </a:pPr>
            <a:r>
              <a:rPr lang="en"/>
              <a:t>(tương tự với các phép khác)</a:t>
            </a:r>
            <a:endParaRPr/>
          </a:p>
        </p:txBody>
      </p:sp>
      <p:cxnSp>
        <p:nvCxnSpPr>
          <p:cNvPr id="900" name="Google Shape;900;p74"/>
          <p:cNvCxnSpPr/>
          <p:nvPr/>
        </p:nvCxnSpPr>
        <p:spPr>
          <a:xfrm flipH="1" rot="10800000">
            <a:off x="5647350" y="2094475"/>
            <a:ext cx="583200" cy="583200"/>
          </a:xfrm>
          <a:prstGeom prst="straightConnector1">
            <a:avLst/>
          </a:prstGeom>
          <a:noFill/>
          <a:ln cap="flat" cmpd="sng" w="9525">
            <a:solidFill>
              <a:srgbClr val="595959"/>
            </a:solidFill>
            <a:prstDash val="solid"/>
            <a:round/>
            <a:headEnd len="med" w="med" type="none"/>
            <a:tailEnd len="med" w="med" type="triangle"/>
          </a:ln>
        </p:spPr>
      </p:cxnSp>
      <p:cxnSp>
        <p:nvCxnSpPr>
          <p:cNvPr id="901" name="Google Shape;901;p74"/>
          <p:cNvCxnSpPr/>
          <p:nvPr/>
        </p:nvCxnSpPr>
        <p:spPr>
          <a:xfrm>
            <a:off x="5656900" y="2677675"/>
            <a:ext cx="554400" cy="573600"/>
          </a:xfrm>
          <a:prstGeom prst="straightConnector1">
            <a:avLst/>
          </a:prstGeom>
          <a:noFill/>
          <a:ln cap="flat" cmpd="sng" w="9525">
            <a:solidFill>
              <a:srgbClr val="595959"/>
            </a:solidFill>
            <a:prstDash val="solid"/>
            <a:round/>
            <a:headEnd len="med" w="med" type="none"/>
            <a:tailEnd len="med" w="med" type="triangle"/>
          </a:ln>
        </p:spPr>
      </p:cxnSp>
      <p:sp>
        <p:nvSpPr>
          <p:cNvPr id="902" name="Google Shape;902;p74"/>
          <p:cNvSpPr txBox="1"/>
          <p:nvPr/>
        </p:nvSpPr>
        <p:spPr>
          <a:xfrm>
            <a:off x="4460877" y="2238625"/>
            <a:ext cx="1141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Tìm được cây có điểm MP tốt hơn</a:t>
            </a:r>
            <a:endParaRPr/>
          </a:p>
        </p:txBody>
      </p:sp>
      <p:sp>
        <p:nvSpPr>
          <p:cNvPr id="903" name="Google Shape;903;p74"/>
          <p:cNvSpPr txBox="1"/>
          <p:nvPr/>
        </p:nvSpPr>
        <p:spPr>
          <a:xfrm>
            <a:off x="5523850" y="2124275"/>
            <a:ext cx="50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Yes</a:t>
            </a:r>
            <a:endParaRPr sz="1000"/>
          </a:p>
        </p:txBody>
      </p:sp>
      <p:sp>
        <p:nvSpPr>
          <p:cNvPr id="904" name="Google Shape;904;p74"/>
          <p:cNvSpPr txBox="1"/>
          <p:nvPr/>
        </p:nvSpPr>
        <p:spPr>
          <a:xfrm>
            <a:off x="5523850" y="2843850"/>
            <a:ext cx="50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No</a:t>
            </a:r>
            <a:endParaRPr sz="1000"/>
          </a:p>
        </p:txBody>
      </p:sp>
      <p:pic>
        <p:nvPicPr>
          <p:cNvPr id="905" name="Google Shape;905;p74"/>
          <p:cNvPicPr preferRelativeResize="0"/>
          <p:nvPr/>
        </p:nvPicPr>
        <p:blipFill>
          <a:blip r:embed="rId7">
            <a:alphaModFix/>
          </a:blip>
          <a:stretch>
            <a:fillRect/>
          </a:stretch>
        </p:blipFill>
        <p:spPr>
          <a:xfrm>
            <a:off x="4635825" y="4073775"/>
            <a:ext cx="368500" cy="220000"/>
          </a:xfrm>
          <a:prstGeom prst="rect">
            <a:avLst/>
          </a:prstGeom>
          <a:noFill/>
          <a:ln>
            <a:noFill/>
          </a:ln>
        </p:spPr>
      </p:pic>
      <p:sp>
        <p:nvSpPr>
          <p:cNvPr id="906" name="Google Shape;906;p74"/>
          <p:cNvSpPr txBox="1"/>
          <p:nvPr/>
        </p:nvSpPr>
        <p:spPr>
          <a:xfrm>
            <a:off x="5110350" y="3768125"/>
            <a:ext cx="294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được đặt về 0 sau mỗi lần cập nhật pheromone (sau mỗi UPDATE_ITERS lượt leo đồi)</a:t>
            </a:r>
            <a:endParaRPr/>
          </a:p>
        </p:txBody>
      </p:sp>
      <p:sp>
        <p:nvSpPr>
          <p:cNvPr id="907" name="Google Shape;90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8" name="Google Shape;908;p74"/>
          <p:cNvSpPr txBox="1"/>
          <p:nvPr/>
        </p:nvSpPr>
        <p:spPr>
          <a:xfrm>
            <a:off x="283575" y="317025"/>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Đề xuất 5</a:t>
            </a:r>
            <a:r>
              <a:rPr lang="en" sz="2200"/>
              <a:t>: Thuật toán MPBoot-ACO</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12" name="Shape 912"/>
        <p:cNvGrpSpPr/>
        <p:nvPr/>
      </p:nvGrpSpPr>
      <p:grpSpPr>
        <a:xfrm>
          <a:off x="0" y="0"/>
          <a:ext cx="0" cy="0"/>
          <a:chOff x="0" y="0"/>
          <a:chExt cx="0" cy="0"/>
        </a:xfrm>
      </p:grpSpPr>
      <p:sp>
        <p:nvSpPr>
          <p:cNvPr id="913" name="Google Shape;913;p75"/>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5"/>
          <p:cNvSpPr txBox="1"/>
          <p:nvPr/>
        </p:nvSpPr>
        <p:spPr>
          <a:xfrm>
            <a:off x="471913" y="124500"/>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Cài đặt thực nghiệm</a:t>
            </a:r>
            <a:endParaRPr sz="2200"/>
          </a:p>
        </p:txBody>
      </p:sp>
      <p:sp>
        <p:nvSpPr>
          <p:cNvPr id="916" name="Google Shape;916;p75"/>
          <p:cNvSpPr txBox="1"/>
          <p:nvPr/>
        </p:nvSpPr>
        <p:spPr>
          <a:xfrm>
            <a:off x="692400" y="647700"/>
            <a:ext cx="79797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MPBoot-TBR </a:t>
            </a:r>
            <a:r>
              <a:rPr lang="en" sz="1600"/>
              <a:t>so với</a:t>
            </a:r>
            <a:r>
              <a:rPr lang="en" sz="1600"/>
              <a:t> MPBoot </a:t>
            </a:r>
            <a:r>
              <a:rPr lang="en" sz="1600"/>
              <a:t>gốc</a:t>
            </a:r>
            <a:endParaRPr sz="1600"/>
          </a:p>
          <a:p>
            <a:pPr indent="-330200" lvl="1" marL="914400" rtl="0" algn="l">
              <a:spcBef>
                <a:spcPts val="0"/>
              </a:spcBef>
              <a:spcAft>
                <a:spcPts val="0"/>
              </a:spcAft>
              <a:buSzPts val="1600"/>
              <a:buChar char="➢"/>
            </a:pPr>
            <a:r>
              <a:rPr lang="en" sz="1600"/>
              <a:t>MPBoot-TBR </a:t>
            </a:r>
            <a:r>
              <a:rPr lang="en" sz="1600"/>
              <a:t>khảo sát với </a:t>
            </a:r>
            <a:r>
              <a:rPr lang="en" sz="1600"/>
              <a:t>2 </a:t>
            </a:r>
            <a:r>
              <a:rPr lang="en" sz="1600"/>
              <a:t>chiến thuật và </a:t>
            </a:r>
            <a:r>
              <a:rPr lang="en" sz="1600"/>
              <a:t>2 </a:t>
            </a:r>
            <a:r>
              <a:rPr lang="en" sz="1600"/>
              <a:t>điều kiện dừng</a:t>
            </a:r>
            <a:r>
              <a:rPr lang="en" sz="1600"/>
              <a:t>:</a:t>
            </a:r>
            <a:endParaRPr sz="1600"/>
          </a:p>
          <a:p>
            <a:pPr indent="-330200" lvl="2" marL="1371600" rtl="0" algn="l">
              <a:spcBef>
                <a:spcPts val="0"/>
              </a:spcBef>
              <a:spcAft>
                <a:spcPts val="0"/>
              </a:spcAft>
              <a:buSzPts val="1600"/>
              <a:buChar char="■"/>
            </a:pPr>
            <a:r>
              <a:rPr lang="en" sz="1600"/>
              <a:t>MPBoot-TBR-best</a:t>
            </a:r>
            <a:endParaRPr sz="1600"/>
          </a:p>
          <a:p>
            <a:pPr indent="-330200" lvl="2" marL="1371600" rtl="0" algn="l">
              <a:spcBef>
                <a:spcPts val="0"/>
              </a:spcBef>
              <a:spcAft>
                <a:spcPts val="0"/>
              </a:spcAft>
              <a:buSzPts val="1600"/>
              <a:buChar char="■"/>
            </a:pPr>
            <a:r>
              <a:rPr lang="en" sz="1600"/>
              <a:t>MPBoot-TBR-better</a:t>
            </a:r>
            <a:endParaRPr sz="1600"/>
          </a:p>
          <a:p>
            <a:pPr indent="-330200" lvl="2" marL="1371600" rtl="0" algn="l">
              <a:spcBef>
                <a:spcPts val="0"/>
              </a:spcBef>
              <a:spcAft>
                <a:spcPts val="0"/>
              </a:spcAft>
              <a:buSzPts val="1600"/>
              <a:buChar char="■"/>
            </a:pPr>
            <a:r>
              <a:rPr lang="en" sz="1600">
                <a:solidFill>
                  <a:srgbClr val="000000"/>
                </a:solidFill>
              </a:rPr>
              <a:t>MPBoot-TBR-best-sc100 (</a:t>
            </a:r>
            <a:r>
              <a:rPr lang="en" sz="1600"/>
              <a:t>dừng sau</a:t>
            </a:r>
            <a:r>
              <a:rPr lang="en" sz="1600">
                <a:solidFill>
                  <a:srgbClr val="000000"/>
                </a:solidFill>
              </a:rPr>
              <a:t> 100</a:t>
            </a:r>
            <a:r>
              <a:rPr lang="en" sz="1600"/>
              <a:t> lượt lặp thất bại liên tiếp</a:t>
            </a:r>
            <a:r>
              <a:rPr lang="en" sz="1600">
                <a:solidFill>
                  <a:srgbClr val="000000"/>
                </a:solidFill>
              </a:rPr>
              <a:t>)</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MPBoot-TBR-better-sc100 (</a:t>
            </a:r>
            <a:r>
              <a:rPr lang="en" sz="1600"/>
              <a:t>dừng sau</a:t>
            </a:r>
            <a:r>
              <a:rPr lang="en" sz="1600">
                <a:solidFill>
                  <a:srgbClr val="000000"/>
                </a:solidFill>
              </a:rPr>
              <a:t> 100</a:t>
            </a:r>
            <a:r>
              <a:rPr lang="en" sz="1600"/>
              <a:t> lượt lặp thất bại liên tiếp</a:t>
            </a:r>
            <a:r>
              <a:rPr lang="en" sz="1600">
                <a:solidFill>
                  <a:srgbClr val="000000"/>
                </a:solidFill>
              </a:rPr>
              <a:t>)</a:t>
            </a:r>
            <a:endParaRPr sz="1600">
              <a:solidFill>
                <a:srgbClr val="000000"/>
              </a:solidFill>
            </a:endParaRPr>
          </a:p>
          <a:p>
            <a:pPr indent="-330200" lvl="1" marL="914400" rtl="0" algn="l">
              <a:spcBef>
                <a:spcPts val="0"/>
              </a:spcBef>
              <a:spcAft>
                <a:spcPts val="0"/>
              </a:spcAft>
              <a:buSzPts val="1600"/>
              <a:buChar char="➢"/>
            </a:pPr>
            <a:r>
              <a:rPr lang="en" sz="1600"/>
              <a:t>Dữ liệu mô phỏng và Dữ liệu sinh học</a:t>
            </a:r>
            <a:endParaRPr sz="1600"/>
          </a:p>
          <a:p>
            <a:pPr indent="-330200" lvl="1" marL="914400" rtl="0" algn="l">
              <a:spcBef>
                <a:spcPts val="0"/>
              </a:spcBef>
              <a:spcAft>
                <a:spcPts val="0"/>
              </a:spcAft>
              <a:buSzPts val="1600"/>
              <a:buChar char="➢"/>
            </a:pPr>
            <a:r>
              <a:rPr lang="en" sz="1600"/>
              <a:t>Chi phí đột biến đều</a:t>
            </a:r>
            <a:endParaRPr sz="1600"/>
          </a:p>
          <a:p>
            <a:pPr indent="-330200" lvl="1" marL="914400" rtl="0" algn="l">
              <a:spcBef>
                <a:spcPts val="0"/>
              </a:spcBef>
              <a:spcAft>
                <a:spcPts val="0"/>
              </a:spcAft>
              <a:buSzPts val="1600"/>
              <a:buChar char="➢"/>
            </a:pPr>
            <a:r>
              <a:rPr lang="en" sz="1600"/>
              <a:t>Chiến thuật leo đồi</a:t>
            </a:r>
            <a:r>
              <a:rPr lang="en" sz="1600"/>
              <a:t>:</a:t>
            </a:r>
            <a:endParaRPr sz="1600"/>
          </a:p>
          <a:p>
            <a:pPr indent="-330200" lvl="2" marL="1371600" rtl="0" algn="l">
              <a:spcBef>
                <a:spcPts val="0"/>
              </a:spcBef>
              <a:spcAft>
                <a:spcPts val="0"/>
              </a:spcAft>
              <a:buSzPts val="1600"/>
              <a:buChar char="■"/>
            </a:pPr>
            <a:r>
              <a:rPr lang="en" sz="1600"/>
              <a:t>MPBoot-TBR </a:t>
            </a:r>
            <a:r>
              <a:rPr lang="en" sz="1600"/>
              <a:t>với bán kính</a:t>
            </a:r>
            <a:r>
              <a:rPr lang="en" sz="1600"/>
              <a:t> TBR mintrav = 1, maxtrav = 5</a:t>
            </a:r>
            <a:endParaRPr sz="1600"/>
          </a:p>
          <a:p>
            <a:pPr indent="-330200" lvl="2" marL="1371600" rtl="0" algn="l">
              <a:spcBef>
                <a:spcPts val="0"/>
              </a:spcBef>
              <a:spcAft>
                <a:spcPts val="0"/>
              </a:spcAft>
              <a:buSzPts val="1600"/>
              <a:buChar char="■"/>
            </a:pPr>
            <a:r>
              <a:rPr lang="en" sz="1600"/>
              <a:t>MPBoot </a:t>
            </a:r>
            <a:r>
              <a:rPr lang="en" sz="1600"/>
              <a:t>gốc với </a:t>
            </a:r>
            <a:r>
              <a:rPr lang="en" sz="1600"/>
              <a:t>SPR </a:t>
            </a:r>
            <a:r>
              <a:rPr lang="en" sz="1600"/>
              <a:t>bán kính </a:t>
            </a:r>
            <a:r>
              <a:rPr lang="en" sz="1600"/>
              <a:t>6</a:t>
            </a:r>
            <a:endParaRPr sz="1600"/>
          </a:p>
          <a:p>
            <a:pPr indent="-330200" lvl="1" marL="914400" rtl="0" algn="l">
              <a:spcBef>
                <a:spcPts val="0"/>
              </a:spcBef>
              <a:spcAft>
                <a:spcPts val="0"/>
              </a:spcAft>
              <a:buSzPts val="1600"/>
              <a:buChar char="➢"/>
            </a:pPr>
            <a:r>
              <a:rPr lang="en" sz="1600"/>
              <a:t>Phá cây với ratchet ở những lượt lặp chẵn</a:t>
            </a:r>
            <a:endParaRPr sz="1600"/>
          </a:p>
          <a:p>
            <a:pPr indent="-330200" lvl="1" marL="914400" rtl="0" algn="l">
              <a:spcBef>
                <a:spcPts val="0"/>
              </a:spcBef>
              <a:spcAft>
                <a:spcPts val="0"/>
              </a:spcAft>
              <a:buSzPts val="1600"/>
              <a:buChar char="➢"/>
            </a:pPr>
            <a:r>
              <a:rPr lang="en" sz="1600"/>
              <a:t>#bootstrap replicates = 1000</a:t>
            </a:r>
            <a:endParaRPr sz="1600"/>
          </a:p>
          <a:p>
            <a:pPr indent="-330200" lvl="0" marL="457200" rtl="0" algn="l">
              <a:spcBef>
                <a:spcPts val="0"/>
              </a:spcBef>
              <a:spcAft>
                <a:spcPts val="0"/>
              </a:spcAft>
              <a:buSzPts val="1600"/>
              <a:buChar char="❖"/>
            </a:pPr>
            <a:r>
              <a:rPr lang="en" sz="1600"/>
              <a:t>Tiêu chí đánh giá</a:t>
            </a:r>
            <a:endParaRPr sz="1600"/>
          </a:p>
          <a:p>
            <a:pPr indent="-330200" lvl="1" marL="914400" rtl="0" algn="l">
              <a:spcBef>
                <a:spcPts val="0"/>
              </a:spcBef>
              <a:spcAft>
                <a:spcPts val="0"/>
              </a:spcAft>
              <a:buSzPts val="1600"/>
              <a:buChar char="➢"/>
            </a:pPr>
            <a:r>
              <a:rPr lang="en" sz="1600"/>
              <a:t>Điểm </a:t>
            </a:r>
            <a:r>
              <a:rPr lang="en" sz="1600"/>
              <a:t>MP</a:t>
            </a:r>
            <a:endParaRPr sz="1600"/>
          </a:p>
          <a:p>
            <a:pPr indent="-330200" lvl="1" marL="914400" rtl="0" algn="l">
              <a:spcBef>
                <a:spcPts val="0"/>
              </a:spcBef>
              <a:spcAft>
                <a:spcPts val="0"/>
              </a:spcAft>
              <a:buSzPts val="1600"/>
              <a:buChar char="➢"/>
            </a:pPr>
            <a:r>
              <a:rPr lang="en" sz="1600"/>
              <a:t>Độ chính xác </a:t>
            </a:r>
            <a:r>
              <a:rPr lang="en" sz="1600"/>
              <a:t>Bootstrap</a:t>
            </a:r>
            <a:endParaRPr sz="1600"/>
          </a:p>
          <a:p>
            <a:pPr indent="-330200" lvl="1" marL="914400" rtl="0" algn="l">
              <a:spcBef>
                <a:spcPts val="0"/>
              </a:spcBef>
              <a:spcAft>
                <a:spcPts val="0"/>
              </a:spcAft>
              <a:buSzPts val="1600"/>
              <a:buChar char="➢"/>
            </a:pPr>
            <a:r>
              <a:rPr lang="en" sz="1600"/>
              <a:t>Thời gian thực thi</a:t>
            </a:r>
            <a:endParaRPr sz="1600"/>
          </a:p>
        </p:txBody>
      </p:sp>
      <p:sp>
        <p:nvSpPr>
          <p:cNvPr id="917" name="Google Shape;91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21" name="Shape 921"/>
        <p:cNvGrpSpPr/>
        <p:nvPr/>
      </p:nvGrpSpPr>
      <p:grpSpPr>
        <a:xfrm>
          <a:off x="0" y="0"/>
          <a:ext cx="0" cy="0"/>
          <a:chOff x="0" y="0"/>
          <a:chExt cx="0" cy="0"/>
        </a:xfrm>
      </p:grpSpPr>
      <p:sp>
        <p:nvSpPr>
          <p:cNvPr id="922" name="Google Shape;922;p7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txBox="1"/>
          <p:nvPr/>
        </p:nvSpPr>
        <p:spPr>
          <a:xfrm>
            <a:off x="471900" y="247650"/>
            <a:ext cx="357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Cài đặt thực nghiệm</a:t>
            </a:r>
            <a:endParaRPr sz="2200"/>
          </a:p>
        </p:txBody>
      </p:sp>
      <p:sp>
        <p:nvSpPr>
          <p:cNvPr id="925" name="Google Shape;925;p76"/>
          <p:cNvSpPr txBox="1"/>
          <p:nvPr/>
        </p:nvSpPr>
        <p:spPr>
          <a:xfrm>
            <a:off x="713250" y="946825"/>
            <a:ext cx="7717500" cy="382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 sz="1600"/>
              <a:t>MPBoot-ACO với </a:t>
            </a:r>
            <a:r>
              <a:rPr lang="en" sz="1600"/>
              <a:t>MPBoot-TBR-</a:t>
            </a:r>
            <a:r>
              <a:rPr lang="en" sz="1600"/>
              <a:t>best (MPBoot-TBR)</a:t>
            </a:r>
            <a:r>
              <a:rPr lang="en" sz="1600"/>
              <a:t> </a:t>
            </a:r>
            <a:r>
              <a:rPr lang="en" sz="1600"/>
              <a:t>với</a:t>
            </a:r>
            <a:r>
              <a:rPr lang="en" sz="1600"/>
              <a:t> </a:t>
            </a:r>
            <a:r>
              <a:rPr lang="en" sz="1600"/>
              <a:t>MPBoot gốc</a:t>
            </a:r>
            <a:endParaRPr sz="1600"/>
          </a:p>
          <a:p>
            <a:pPr indent="-330200" lvl="1" marL="914400" rtl="0" algn="l">
              <a:lnSpc>
                <a:spcPct val="115000"/>
              </a:lnSpc>
              <a:spcBef>
                <a:spcPts val="0"/>
              </a:spcBef>
              <a:spcAft>
                <a:spcPts val="0"/>
              </a:spcAft>
              <a:buSzPts val="1600"/>
              <a:buChar char="➢"/>
            </a:pPr>
            <a:r>
              <a:rPr lang="en" sz="1600"/>
              <a:t>Trên bộ dữ liệu TreeBASE</a:t>
            </a:r>
            <a:endParaRPr sz="1600"/>
          </a:p>
          <a:p>
            <a:pPr indent="-330200" lvl="1" marL="914400" rtl="0" algn="l">
              <a:lnSpc>
                <a:spcPct val="115000"/>
              </a:lnSpc>
              <a:spcBef>
                <a:spcPts val="0"/>
              </a:spcBef>
              <a:spcAft>
                <a:spcPts val="0"/>
              </a:spcAft>
              <a:buSzPts val="1600"/>
              <a:buChar char="➢"/>
            </a:pPr>
            <a:r>
              <a:rPr lang="en" sz="1600"/>
              <a:t>MPBoot-</a:t>
            </a:r>
            <a:r>
              <a:rPr lang="en" sz="1600"/>
              <a:t>ACO với các tham số được đặt:</a:t>
            </a:r>
            <a:endParaRPr sz="1600"/>
          </a:p>
          <a:p>
            <a:pPr indent="-330200" lvl="2" marL="1371600" rtl="0" algn="l">
              <a:lnSpc>
                <a:spcPct val="115000"/>
              </a:lnSpc>
              <a:spcBef>
                <a:spcPts val="0"/>
              </a:spcBef>
              <a:spcAft>
                <a:spcPts val="0"/>
              </a:spcAft>
              <a:buSzPts val="1600"/>
              <a:buChar char="■"/>
            </a:pPr>
            <a:r>
              <a:rPr lang="en" sz="1600"/>
              <a:t>UPDATE_ITERS = 30</a:t>
            </a:r>
            <a:endParaRPr sz="1600"/>
          </a:p>
          <a:p>
            <a:pPr indent="-330200" lvl="2" marL="1371600" rtl="0" algn="l">
              <a:lnSpc>
                <a:spcPct val="115000"/>
              </a:lnSpc>
              <a:spcBef>
                <a:spcPts val="0"/>
              </a:spcBef>
              <a:spcAft>
                <a:spcPts val="0"/>
              </a:spcAft>
              <a:buSzPts val="1600"/>
              <a:buChar char="■"/>
            </a:pPr>
            <a:r>
              <a:rPr lang="en" sz="1600"/>
              <a:t>   = EVAPORATION_RATE = 0.6</a:t>
            </a:r>
            <a:endParaRPr sz="1600"/>
          </a:p>
          <a:p>
            <a:pPr indent="-330200" lvl="2" marL="1371600" rtl="0" algn="l">
              <a:lnSpc>
                <a:spcPct val="115000"/>
              </a:lnSpc>
              <a:spcBef>
                <a:spcPts val="0"/>
              </a:spcBef>
              <a:spcAft>
                <a:spcPts val="0"/>
              </a:spcAft>
              <a:buSzPts val="1600"/>
              <a:buChar char="■"/>
            </a:pPr>
            <a:r>
              <a:rPr lang="en" sz="1600"/>
              <a:t>                         = 0.3, 0.35, 0.35</a:t>
            </a:r>
            <a:endParaRPr sz="1600"/>
          </a:p>
          <a:p>
            <a:pPr indent="-330200" lvl="2" marL="1371600" rtl="0" algn="l">
              <a:lnSpc>
                <a:spcPct val="115000"/>
              </a:lnSpc>
              <a:spcBef>
                <a:spcPts val="0"/>
              </a:spcBef>
              <a:spcAft>
                <a:spcPts val="0"/>
              </a:spcAft>
              <a:buSzPts val="1600"/>
              <a:buChar char="■"/>
            </a:pPr>
            <a:r>
              <a:rPr lang="en" sz="1600"/>
              <a:t>                            = 1, 1, 1</a:t>
            </a:r>
            <a:endParaRPr sz="1600"/>
          </a:p>
          <a:p>
            <a:pPr indent="-330200" lvl="1" marL="914400" rtl="0" algn="l">
              <a:lnSpc>
                <a:spcPct val="115000"/>
              </a:lnSpc>
              <a:spcBef>
                <a:spcPts val="0"/>
              </a:spcBef>
              <a:spcAft>
                <a:spcPts val="0"/>
              </a:spcAft>
              <a:buSzPts val="1600"/>
              <a:buChar char="➢"/>
            </a:pPr>
            <a:r>
              <a:rPr lang="en" sz="1600"/>
              <a:t>MPBoot-TBR-best (MPBoot-TBR) và MPBoot gốc tham số được đặt như đã đề cập.</a:t>
            </a:r>
            <a:endParaRPr sz="1600"/>
          </a:p>
          <a:p>
            <a:pPr indent="-330200" lvl="1" marL="914400" rtl="0" algn="l">
              <a:lnSpc>
                <a:spcPct val="115000"/>
              </a:lnSpc>
              <a:spcBef>
                <a:spcPts val="0"/>
              </a:spcBef>
              <a:spcAft>
                <a:spcPts val="0"/>
              </a:spcAft>
              <a:buSzPts val="1600"/>
              <a:buChar char="➢"/>
            </a:pPr>
            <a:r>
              <a:rPr lang="en" sz="1600"/>
              <a:t>Mỗi phương pháp chạy tree search 5 lần ngẫu nhiên với mỗi bộ dữ liệu</a:t>
            </a:r>
            <a:endParaRPr sz="1600"/>
          </a:p>
          <a:p>
            <a:pPr indent="-330200" lvl="0" marL="457200" rtl="0" algn="l">
              <a:lnSpc>
                <a:spcPct val="115000"/>
              </a:lnSpc>
              <a:spcBef>
                <a:spcPts val="0"/>
              </a:spcBef>
              <a:spcAft>
                <a:spcPts val="0"/>
              </a:spcAft>
              <a:buSzPts val="1600"/>
              <a:buChar char="❖"/>
            </a:pPr>
            <a:r>
              <a:rPr lang="en" sz="1600"/>
              <a:t>Tiêu chí đánh giá</a:t>
            </a:r>
            <a:endParaRPr sz="1600"/>
          </a:p>
          <a:p>
            <a:pPr indent="-330200" lvl="1" marL="914400" rtl="0" algn="l">
              <a:lnSpc>
                <a:spcPct val="115000"/>
              </a:lnSpc>
              <a:spcBef>
                <a:spcPts val="0"/>
              </a:spcBef>
              <a:spcAft>
                <a:spcPts val="0"/>
              </a:spcAft>
              <a:buSzPts val="1600"/>
              <a:buChar char="➢"/>
            </a:pPr>
            <a:r>
              <a:rPr lang="en" sz="1600"/>
              <a:t>Điểm MP trung bình</a:t>
            </a:r>
            <a:endParaRPr sz="1600"/>
          </a:p>
          <a:p>
            <a:pPr indent="-330200" lvl="1" marL="914400" rtl="0" algn="l">
              <a:lnSpc>
                <a:spcPct val="115000"/>
              </a:lnSpc>
              <a:spcBef>
                <a:spcPts val="0"/>
              </a:spcBef>
              <a:spcAft>
                <a:spcPts val="0"/>
              </a:spcAft>
              <a:buSzPts val="1600"/>
              <a:buChar char="➢"/>
            </a:pPr>
            <a:r>
              <a:rPr lang="en" sz="1600"/>
              <a:t>Thời gian thực thi trung bình</a:t>
            </a:r>
            <a:endParaRPr sz="1600"/>
          </a:p>
        </p:txBody>
      </p:sp>
      <p:pic>
        <p:nvPicPr>
          <p:cNvPr id="926" name="Google Shape;926;p76"/>
          <p:cNvPicPr preferRelativeResize="0"/>
          <p:nvPr/>
        </p:nvPicPr>
        <p:blipFill>
          <a:blip r:embed="rId3">
            <a:alphaModFix/>
          </a:blip>
          <a:stretch>
            <a:fillRect/>
          </a:stretch>
        </p:blipFill>
        <p:spPr>
          <a:xfrm>
            <a:off x="2165300" y="2203450"/>
            <a:ext cx="126450" cy="178175"/>
          </a:xfrm>
          <a:prstGeom prst="rect">
            <a:avLst/>
          </a:prstGeom>
          <a:noFill/>
          <a:ln>
            <a:noFill/>
          </a:ln>
        </p:spPr>
      </p:pic>
      <p:pic>
        <p:nvPicPr>
          <p:cNvPr id="927" name="Google Shape;927;p76"/>
          <p:cNvPicPr preferRelativeResize="0"/>
          <p:nvPr/>
        </p:nvPicPr>
        <p:blipFill>
          <a:blip r:embed="rId4">
            <a:alphaModFix/>
          </a:blip>
          <a:stretch>
            <a:fillRect/>
          </a:stretch>
        </p:blipFill>
        <p:spPr>
          <a:xfrm>
            <a:off x="2165304" y="2491925"/>
            <a:ext cx="1328677" cy="178175"/>
          </a:xfrm>
          <a:prstGeom prst="rect">
            <a:avLst/>
          </a:prstGeom>
          <a:noFill/>
          <a:ln>
            <a:noFill/>
          </a:ln>
        </p:spPr>
      </p:pic>
      <p:pic>
        <p:nvPicPr>
          <p:cNvPr id="928" name="Google Shape;928;p76"/>
          <p:cNvPicPr preferRelativeResize="0"/>
          <p:nvPr/>
        </p:nvPicPr>
        <p:blipFill>
          <a:blip r:embed="rId5">
            <a:alphaModFix/>
          </a:blip>
          <a:stretch>
            <a:fillRect/>
          </a:stretch>
        </p:blipFill>
        <p:spPr>
          <a:xfrm>
            <a:off x="2138950" y="2780400"/>
            <a:ext cx="1496785" cy="201150"/>
          </a:xfrm>
          <a:prstGeom prst="rect">
            <a:avLst/>
          </a:prstGeom>
          <a:noFill/>
          <a:ln>
            <a:noFill/>
          </a:ln>
        </p:spPr>
      </p:pic>
      <p:sp>
        <p:nvSpPr>
          <p:cNvPr id="929" name="Google Shape;92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77"/>
          <p:cNvPicPr preferRelativeResize="0"/>
          <p:nvPr/>
        </p:nvPicPr>
        <p:blipFill>
          <a:blip r:embed="rId3">
            <a:alphaModFix/>
          </a:blip>
          <a:stretch>
            <a:fillRect/>
          </a:stretch>
        </p:blipFill>
        <p:spPr>
          <a:xfrm>
            <a:off x="574663" y="1206500"/>
            <a:ext cx="7994674" cy="3487175"/>
          </a:xfrm>
          <a:prstGeom prst="rect">
            <a:avLst/>
          </a:prstGeom>
          <a:noFill/>
          <a:ln>
            <a:noFill/>
          </a:ln>
        </p:spPr>
      </p:pic>
      <p:sp>
        <p:nvSpPr>
          <p:cNvPr id="935" name="Google Shape;935;p77"/>
          <p:cNvSpPr txBox="1"/>
          <p:nvPr/>
        </p:nvSpPr>
        <p:spPr>
          <a:xfrm>
            <a:off x="574675" y="449825"/>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Tóm tắt các bộ dữ liệu</a:t>
            </a:r>
            <a:endParaRPr sz="2200"/>
          </a:p>
        </p:txBody>
      </p:sp>
      <p:sp>
        <p:nvSpPr>
          <p:cNvPr id="936" name="Google Shape;93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8"/>
          <p:cNvSpPr txBox="1"/>
          <p:nvPr/>
        </p:nvSpPr>
        <p:spPr>
          <a:xfrm>
            <a:off x="267950" y="145250"/>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Kết quả: Điểm MP</a:t>
            </a:r>
            <a:endParaRPr sz="2200"/>
          </a:p>
        </p:txBody>
      </p:sp>
      <p:pic>
        <p:nvPicPr>
          <p:cNvPr id="942" name="Google Shape;942;p78"/>
          <p:cNvPicPr preferRelativeResize="0"/>
          <p:nvPr/>
        </p:nvPicPr>
        <p:blipFill>
          <a:blip r:embed="rId3">
            <a:alphaModFix/>
          </a:blip>
          <a:stretch>
            <a:fillRect/>
          </a:stretch>
        </p:blipFill>
        <p:spPr>
          <a:xfrm>
            <a:off x="1692400" y="720404"/>
            <a:ext cx="5641900" cy="4277845"/>
          </a:xfrm>
          <a:prstGeom prst="rect">
            <a:avLst/>
          </a:prstGeom>
          <a:noFill/>
          <a:ln>
            <a:noFill/>
          </a:ln>
        </p:spPr>
      </p:pic>
      <p:sp>
        <p:nvSpPr>
          <p:cNvPr id="943" name="Google Shape;943;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9"/>
          <p:cNvSpPr txBox="1"/>
          <p:nvPr/>
        </p:nvSpPr>
        <p:spPr>
          <a:xfrm>
            <a:off x="326175" y="171650"/>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Kết quả: Độ chính xác Bootstrap</a:t>
            </a:r>
            <a:endParaRPr sz="2200"/>
          </a:p>
        </p:txBody>
      </p:sp>
      <p:pic>
        <p:nvPicPr>
          <p:cNvPr id="949" name="Google Shape;949;p79"/>
          <p:cNvPicPr preferRelativeResize="0"/>
          <p:nvPr/>
        </p:nvPicPr>
        <p:blipFill>
          <a:blip r:embed="rId3">
            <a:alphaModFix/>
          </a:blip>
          <a:stretch>
            <a:fillRect/>
          </a:stretch>
        </p:blipFill>
        <p:spPr>
          <a:xfrm>
            <a:off x="907937" y="694850"/>
            <a:ext cx="4779000" cy="4326649"/>
          </a:xfrm>
          <a:prstGeom prst="rect">
            <a:avLst/>
          </a:prstGeom>
          <a:noFill/>
          <a:ln>
            <a:noFill/>
          </a:ln>
        </p:spPr>
      </p:pic>
      <p:pic>
        <p:nvPicPr>
          <p:cNvPr id="950" name="Google Shape;950;p79"/>
          <p:cNvPicPr preferRelativeResize="0"/>
          <p:nvPr/>
        </p:nvPicPr>
        <p:blipFill>
          <a:blip r:embed="rId4">
            <a:alphaModFix/>
          </a:blip>
          <a:stretch>
            <a:fillRect/>
          </a:stretch>
        </p:blipFill>
        <p:spPr>
          <a:xfrm>
            <a:off x="5638050" y="694850"/>
            <a:ext cx="2656401" cy="2001075"/>
          </a:xfrm>
          <a:prstGeom prst="rect">
            <a:avLst/>
          </a:prstGeom>
          <a:noFill/>
          <a:ln>
            <a:noFill/>
          </a:ln>
        </p:spPr>
      </p:pic>
      <p:sp>
        <p:nvSpPr>
          <p:cNvPr id="951" name="Google Shape;95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0"/>
          <p:cNvSpPr txBox="1"/>
          <p:nvPr/>
        </p:nvSpPr>
        <p:spPr>
          <a:xfrm>
            <a:off x="336425" y="336550"/>
            <a:ext cx="550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Kết quả: Thời gian thực thi (bootstrap)</a:t>
            </a:r>
            <a:endParaRPr sz="2200"/>
          </a:p>
        </p:txBody>
      </p:sp>
      <p:pic>
        <p:nvPicPr>
          <p:cNvPr id="957" name="Google Shape;957;p80"/>
          <p:cNvPicPr preferRelativeResize="0"/>
          <p:nvPr/>
        </p:nvPicPr>
        <p:blipFill>
          <a:blip r:embed="rId3">
            <a:alphaModFix/>
          </a:blip>
          <a:stretch>
            <a:fillRect/>
          </a:stretch>
        </p:blipFill>
        <p:spPr>
          <a:xfrm>
            <a:off x="933450" y="1071563"/>
            <a:ext cx="7277100" cy="3000375"/>
          </a:xfrm>
          <a:prstGeom prst="rect">
            <a:avLst/>
          </a:prstGeom>
          <a:noFill/>
          <a:ln>
            <a:noFill/>
          </a:ln>
        </p:spPr>
      </p:pic>
      <p:sp>
        <p:nvSpPr>
          <p:cNvPr id="958" name="Google Shape;958;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4"/>
          <p:cNvSpPr txBox="1"/>
          <p:nvPr/>
        </p:nvSpPr>
        <p:spPr>
          <a:xfrm>
            <a:off x="592575" y="202100"/>
            <a:ext cx="431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Một cây tiến hóa đơn giản</a:t>
            </a:r>
            <a:endParaRPr b="1" sz="2200"/>
          </a:p>
        </p:txBody>
      </p:sp>
      <p:pic>
        <p:nvPicPr>
          <p:cNvPr id="617" name="Google Shape;617;p54"/>
          <p:cNvPicPr preferRelativeResize="0"/>
          <p:nvPr/>
        </p:nvPicPr>
        <p:blipFill>
          <a:blip r:embed="rId3">
            <a:alphaModFix/>
          </a:blip>
          <a:stretch>
            <a:fillRect/>
          </a:stretch>
        </p:blipFill>
        <p:spPr>
          <a:xfrm>
            <a:off x="680600" y="789125"/>
            <a:ext cx="7782799" cy="4158501"/>
          </a:xfrm>
          <a:prstGeom prst="rect">
            <a:avLst/>
          </a:prstGeom>
          <a:noFill/>
          <a:ln>
            <a:noFill/>
          </a:ln>
        </p:spPr>
      </p:pic>
      <p:sp>
        <p:nvSpPr>
          <p:cNvPr id="618" name="Google Shape;61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81"/>
          <p:cNvSpPr txBox="1"/>
          <p:nvPr/>
        </p:nvSpPr>
        <p:spPr>
          <a:xfrm>
            <a:off x="1041463" y="277900"/>
            <a:ext cx="706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Kết quả: MPBoot-ACO vs MPBoot-TBR vs MPBoot gốc</a:t>
            </a:r>
            <a:endParaRPr sz="2200"/>
          </a:p>
        </p:txBody>
      </p:sp>
      <p:pic>
        <p:nvPicPr>
          <p:cNvPr id="964" name="Google Shape;964;p81"/>
          <p:cNvPicPr preferRelativeResize="0"/>
          <p:nvPr/>
        </p:nvPicPr>
        <p:blipFill>
          <a:blip r:embed="rId3">
            <a:alphaModFix/>
          </a:blip>
          <a:stretch>
            <a:fillRect/>
          </a:stretch>
        </p:blipFill>
        <p:spPr>
          <a:xfrm>
            <a:off x="704875" y="1369638"/>
            <a:ext cx="7734300" cy="2619375"/>
          </a:xfrm>
          <a:prstGeom prst="rect">
            <a:avLst/>
          </a:prstGeom>
          <a:noFill/>
          <a:ln>
            <a:noFill/>
          </a:ln>
        </p:spPr>
      </p:pic>
      <p:sp>
        <p:nvSpPr>
          <p:cNvPr id="965" name="Google Shape;965;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2"/>
          <p:cNvSpPr txBox="1"/>
          <p:nvPr/>
        </p:nvSpPr>
        <p:spPr>
          <a:xfrm>
            <a:off x="1041463" y="277900"/>
            <a:ext cx="706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Kết quả: Chi tiết các phép leo đồi của MPBoot-ACO</a:t>
            </a:r>
            <a:endParaRPr sz="2200"/>
          </a:p>
        </p:txBody>
      </p:sp>
      <p:pic>
        <p:nvPicPr>
          <p:cNvPr id="971" name="Google Shape;971;p82"/>
          <p:cNvPicPr preferRelativeResize="0"/>
          <p:nvPr/>
        </p:nvPicPr>
        <p:blipFill>
          <a:blip r:embed="rId3">
            <a:alphaModFix/>
          </a:blip>
          <a:stretch>
            <a:fillRect/>
          </a:stretch>
        </p:blipFill>
        <p:spPr>
          <a:xfrm>
            <a:off x="719138" y="1149075"/>
            <a:ext cx="7705725" cy="3514725"/>
          </a:xfrm>
          <a:prstGeom prst="rect">
            <a:avLst/>
          </a:prstGeom>
          <a:noFill/>
          <a:ln>
            <a:noFill/>
          </a:ln>
        </p:spPr>
      </p:pic>
      <p:sp>
        <p:nvSpPr>
          <p:cNvPr id="972" name="Google Shape;97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76" name="Shape 976"/>
        <p:cNvGrpSpPr/>
        <p:nvPr/>
      </p:nvGrpSpPr>
      <p:grpSpPr>
        <a:xfrm>
          <a:off x="0" y="0"/>
          <a:ext cx="0" cy="0"/>
          <a:chOff x="0" y="0"/>
          <a:chExt cx="0" cy="0"/>
        </a:xfrm>
      </p:grpSpPr>
      <p:sp>
        <p:nvSpPr>
          <p:cNvPr id="977" name="Google Shape;977;p83"/>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3"/>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3"/>
          <p:cNvSpPr txBox="1"/>
          <p:nvPr/>
        </p:nvSpPr>
        <p:spPr>
          <a:xfrm>
            <a:off x="479645" y="539500"/>
            <a:ext cx="311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Bình luận và Kết luận</a:t>
            </a:r>
            <a:endParaRPr sz="2200"/>
          </a:p>
        </p:txBody>
      </p:sp>
      <p:sp>
        <p:nvSpPr>
          <p:cNvPr id="980" name="Google Shape;980;p83"/>
          <p:cNvSpPr txBox="1"/>
          <p:nvPr/>
        </p:nvSpPr>
        <p:spPr>
          <a:xfrm>
            <a:off x="537450" y="1164125"/>
            <a:ext cx="80691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Đề xuất thuật toán MPBoot-TBR nhờ nghiên cứu kĩ phép biến đổi TBR và khai thác TBR để cải thiện hiệu năng lấy mẫu trong không gian tìm kiếm cho MPBoot</a:t>
            </a:r>
            <a:endParaRPr sz="1800"/>
          </a:p>
          <a:p>
            <a:pPr indent="-342900" lvl="0" marL="457200" rtl="0" algn="l">
              <a:lnSpc>
                <a:spcPct val="115000"/>
              </a:lnSpc>
              <a:spcBef>
                <a:spcPts val="0"/>
              </a:spcBef>
              <a:spcAft>
                <a:spcPts val="0"/>
              </a:spcAft>
              <a:buSzPts val="1800"/>
              <a:buChar char="❖"/>
            </a:pPr>
            <a:r>
              <a:rPr lang="en" sz="1800"/>
              <a:t>MPBoot-TBR </a:t>
            </a:r>
            <a:r>
              <a:rPr lang="en" sz="1800"/>
              <a:t>framework </a:t>
            </a:r>
            <a:endParaRPr sz="1800"/>
          </a:p>
          <a:p>
            <a:pPr indent="-342900" lvl="1" marL="914400" rtl="0" algn="l">
              <a:lnSpc>
                <a:spcPct val="115000"/>
              </a:lnSpc>
              <a:spcBef>
                <a:spcPts val="0"/>
              </a:spcBef>
              <a:spcAft>
                <a:spcPts val="0"/>
              </a:spcAft>
              <a:buSzPts val="1800"/>
              <a:buChar char="➢"/>
            </a:pPr>
            <a:r>
              <a:rPr lang="en" sz="1800"/>
              <a:t>Đánh giá nhanh một phép TBR</a:t>
            </a:r>
            <a:endParaRPr sz="1800"/>
          </a:p>
          <a:p>
            <a:pPr indent="-342900" lvl="1" marL="914400" rtl="0" algn="l">
              <a:lnSpc>
                <a:spcPct val="115000"/>
              </a:lnSpc>
              <a:spcBef>
                <a:spcPts val="0"/>
              </a:spcBef>
              <a:spcAft>
                <a:spcPts val="0"/>
              </a:spcAft>
              <a:buSzPts val="1800"/>
              <a:buChar char="➢"/>
            </a:pPr>
            <a:r>
              <a:rPr lang="en" sz="1800"/>
              <a:t>Tìm lân cận TBR hiệu quả (BEST/BETTER)</a:t>
            </a:r>
            <a:endParaRPr sz="1800"/>
          </a:p>
          <a:p>
            <a:pPr indent="-342900" lvl="1" marL="914400" rtl="0" algn="l">
              <a:lnSpc>
                <a:spcPct val="115000"/>
              </a:lnSpc>
              <a:spcBef>
                <a:spcPts val="0"/>
              </a:spcBef>
              <a:spcAft>
                <a:spcPts val="0"/>
              </a:spcAft>
              <a:buSzPts val="1800"/>
              <a:buChar char="➢"/>
            </a:pPr>
            <a:r>
              <a:rPr lang="en" sz="1800"/>
              <a:t>Thiết kế phép leo đồi TBR</a:t>
            </a:r>
            <a:endParaRPr sz="1800"/>
          </a:p>
          <a:p>
            <a:pPr indent="-342900" lvl="1" marL="914400" rtl="0" algn="l">
              <a:lnSpc>
                <a:spcPct val="115000"/>
              </a:lnSpc>
              <a:spcBef>
                <a:spcPts val="0"/>
              </a:spcBef>
              <a:spcAft>
                <a:spcPts val="0"/>
              </a:spcAft>
              <a:buSzPts val="1800"/>
              <a:buChar char="➢"/>
            </a:pPr>
            <a:r>
              <a:rPr lang="en" sz="1800"/>
              <a:t>Tích hợp leo đồi TBR vào MPBoot cho xấp xỉ bootstrap</a:t>
            </a:r>
            <a:endParaRPr sz="1800"/>
          </a:p>
          <a:p>
            <a:pPr indent="-342900" lvl="0" marL="457200" rtl="0" algn="l">
              <a:lnSpc>
                <a:spcPct val="115000"/>
              </a:lnSpc>
              <a:spcBef>
                <a:spcPts val="0"/>
              </a:spcBef>
              <a:spcAft>
                <a:spcPts val="0"/>
              </a:spcAft>
              <a:buSzPts val="1800"/>
              <a:buChar char="❖"/>
            </a:pPr>
            <a:r>
              <a:rPr lang="en" sz="1800"/>
              <a:t>Kết hợp các phép leo đồi sử dụng giải thuật tối ưu đàn kiến</a:t>
            </a:r>
            <a:endParaRPr sz="1800"/>
          </a:p>
          <a:p>
            <a:pPr indent="-342900" lvl="0" marL="457200" rtl="0" algn="l">
              <a:lnSpc>
                <a:spcPct val="115000"/>
              </a:lnSpc>
              <a:spcBef>
                <a:spcPts val="0"/>
              </a:spcBef>
              <a:spcAft>
                <a:spcPts val="0"/>
              </a:spcAft>
              <a:buSzPts val="1800"/>
              <a:buChar char="❖"/>
            </a:pPr>
            <a:r>
              <a:rPr lang="en" sz="1800"/>
              <a:t>Được cài đặt với mã nguồn mở MPBoot-TBR và MPBoot-ACO</a:t>
            </a:r>
            <a:endParaRPr sz="1800"/>
          </a:p>
        </p:txBody>
      </p:sp>
      <p:sp>
        <p:nvSpPr>
          <p:cNvPr id="981" name="Google Shape;981;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85" name="Shape 985"/>
        <p:cNvGrpSpPr/>
        <p:nvPr/>
      </p:nvGrpSpPr>
      <p:grpSpPr>
        <a:xfrm>
          <a:off x="0" y="0"/>
          <a:ext cx="0" cy="0"/>
          <a:chOff x="0" y="0"/>
          <a:chExt cx="0" cy="0"/>
        </a:xfrm>
      </p:grpSpPr>
      <p:sp>
        <p:nvSpPr>
          <p:cNvPr id="986" name="Google Shape;986;p84"/>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4"/>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4"/>
          <p:cNvSpPr txBox="1"/>
          <p:nvPr/>
        </p:nvSpPr>
        <p:spPr>
          <a:xfrm>
            <a:off x="499220" y="539500"/>
            <a:ext cx="311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Bình luận và Kết luận</a:t>
            </a:r>
            <a:endParaRPr sz="2200"/>
          </a:p>
        </p:txBody>
      </p:sp>
      <p:sp>
        <p:nvSpPr>
          <p:cNvPr id="989" name="Google Shape;989;p84"/>
          <p:cNvSpPr txBox="1"/>
          <p:nvPr/>
        </p:nvSpPr>
        <p:spPr>
          <a:xfrm>
            <a:off x="1167750" y="1225650"/>
            <a:ext cx="68085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MPBoot-TBR so với MPBoot gốc</a:t>
            </a:r>
            <a:endParaRPr sz="1800"/>
          </a:p>
          <a:p>
            <a:pPr indent="-342900" lvl="1" marL="914400" rtl="0" algn="l">
              <a:lnSpc>
                <a:spcPct val="115000"/>
              </a:lnSpc>
              <a:spcBef>
                <a:spcPts val="0"/>
              </a:spcBef>
              <a:spcAft>
                <a:spcPts val="0"/>
              </a:spcAft>
              <a:buSzPts val="1800"/>
              <a:buChar char="➢"/>
            </a:pPr>
            <a:r>
              <a:rPr lang="en" sz="1800"/>
              <a:t>Tốt hơn ở điểm MP</a:t>
            </a:r>
            <a:endParaRPr sz="1800"/>
          </a:p>
          <a:p>
            <a:pPr indent="-342900" lvl="1" marL="914400" rtl="0" algn="l">
              <a:lnSpc>
                <a:spcPct val="115000"/>
              </a:lnSpc>
              <a:spcBef>
                <a:spcPts val="0"/>
              </a:spcBef>
              <a:spcAft>
                <a:spcPts val="0"/>
              </a:spcAft>
              <a:buSzPts val="1800"/>
              <a:buChar char="➢"/>
            </a:pPr>
            <a:r>
              <a:rPr lang="en" sz="1800"/>
              <a:t>Độ chính xác bootstrap tương đương</a:t>
            </a:r>
            <a:endParaRPr sz="1800"/>
          </a:p>
          <a:p>
            <a:pPr indent="-342900" lvl="1" marL="914400" rtl="0" algn="l">
              <a:lnSpc>
                <a:spcPct val="115000"/>
              </a:lnSpc>
              <a:spcBef>
                <a:spcPts val="0"/>
              </a:spcBef>
              <a:spcAft>
                <a:spcPts val="0"/>
              </a:spcAft>
              <a:buSzPts val="1800"/>
              <a:buChar char="➢"/>
            </a:pPr>
            <a:r>
              <a:rPr lang="en" sz="1800"/>
              <a:t>MPBoot-TBR-best-sc100 có thời gian thực thi nhanh hơn MPBoot gốc trên dữ liệu thực</a:t>
            </a:r>
            <a:endParaRPr sz="1800"/>
          </a:p>
          <a:p>
            <a:pPr indent="-342900" lvl="0" marL="457200" rtl="0" algn="l">
              <a:lnSpc>
                <a:spcPct val="115000"/>
              </a:lnSpc>
              <a:spcBef>
                <a:spcPts val="0"/>
              </a:spcBef>
              <a:spcAft>
                <a:spcPts val="0"/>
              </a:spcAft>
              <a:buSzPts val="1800"/>
              <a:buChar char="❖"/>
            </a:pPr>
            <a:r>
              <a:rPr lang="en" sz="1800"/>
              <a:t>MPBoot-ACO so với MPBoot-TBR và MPBoot gốc</a:t>
            </a:r>
            <a:endParaRPr sz="1800"/>
          </a:p>
          <a:p>
            <a:pPr indent="-342900" lvl="1" marL="914400" rtl="0" algn="l">
              <a:lnSpc>
                <a:spcPct val="115000"/>
              </a:lnSpc>
              <a:spcBef>
                <a:spcPts val="0"/>
              </a:spcBef>
              <a:spcAft>
                <a:spcPts val="0"/>
              </a:spcAft>
              <a:buSzPts val="1800"/>
              <a:buChar char="➢"/>
            </a:pPr>
            <a:r>
              <a:rPr lang="en" sz="1800"/>
              <a:t>Tốt hơn ở điểm MP</a:t>
            </a:r>
            <a:endParaRPr sz="1800"/>
          </a:p>
          <a:p>
            <a:pPr indent="-342900" lvl="1" marL="914400" rtl="0" algn="l">
              <a:lnSpc>
                <a:spcPct val="115000"/>
              </a:lnSpc>
              <a:spcBef>
                <a:spcPts val="0"/>
              </a:spcBef>
              <a:spcAft>
                <a:spcPts val="0"/>
              </a:spcAft>
              <a:buSzPts val="1800"/>
              <a:buChar char="➢"/>
            </a:pPr>
            <a:r>
              <a:rPr lang="en" sz="1800"/>
              <a:t>Thời gian thực thi nhanh hơn MPBoot-TBR</a:t>
            </a:r>
            <a:endParaRPr sz="1800"/>
          </a:p>
        </p:txBody>
      </p:sp>
      <p:sp>
        <p:nvSpPr>
          <p:cNvPr id="990" name="Google Shape;99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5"/>
          <p:cNvSpPr txBox="1"/>
          <p:nvPr/>
        </p:nvSpPr>
        <p:spPr>
          <a:xfrm>
            <a:off x="492650" y="539500"/>
            <a:ext cx="329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Nghiên cứu sắp tới</a:t>
            </a:r>
            <a:endParaRPr sz="2200"/>
          </a:p>
        </p:txBody>
      </p:sp>
      <p:sp>
        <p:nvSpPr>
          <p:cNvPr id="996" name="Google Shape;996;p85"/>
          <p:cNvSpPr txBox="1"/>
          <p:nvPr/>
        </p:nvSpPr>
        <p:spPr>
          <a:xfrm>
            <a:off x="1167750" y="1225650"/>
            <a:ext cx="68085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Tối ưu việc tính lại điểm của cây sao cho độ phức tạp tính toán không phụ thuộc vào bán kính maxtrav.</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Cải tiến cách duyệt khi leo đồi để tránh việc khảo sát nhiều phép TBR dẫn tới cùng một cấu trúc cây.</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Điều chỉnh hạn chế tập cây đưa vào làm REPS để vẫn đảm bảo độ chính xác bootstrap nhưng khảo sát ít cây hơn.</a:t>
            </a:r>
            <a:endParaRPr sz="1800"/>
          </a:p>
        </p:txBody>
      </p:sp>
      <p:sp>
        <p:nvSpPr>
          <p:cNvPr id="997" name="Google Shape;997;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6"/>
          <p:cNvSpPr txBox="1"/>
          <p:nvPr/>
        </p:nvSpPr>
        <p:spPr>
          <a:xfrm>
            <a:off x="456000" y="422150"/>
            <a:ext cx="329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Công bố liên quan</a:t>
            </a:r>
            <a:endParaRPr sz="2200"/>
          </a:p>
        </p:txBody>
      </p:sp>
      <p:sp>
        <p:nvSpPr>
          <p:cNvPr id="1003" name="Google Shape;1003;p86"/>
          <p:cNvSpPr txBox="1"/>
          <p:nvPr/>
        </p:nvSpPr>
        <p:spPr>
          <a:xfrm>
            <a:off x="456000" y="1313700"/>
            <a:ext cx="8232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T. D. Huynh, Q. T. Vu, V. D. Nguyen and D. T. Hoang, "Employing tree bisection and reconnection rearrangement for parsimony inference in MPBoot," 2022 14th International Conference on Knowledge and Systems Engineering (KSE), Nha Trang, Vietnam, 2022, pp. 1-6, doi: 10.1109/KSE56063.2022.9953773.</a:t>
            </a:r>
            <a:endParaRPr sz="1800"/>
          </a:p>
        </p:txBody>
      </p:sp>
      <p:sp>
        <p:nvSpPr>
          <p:cNvPr id="1004" name="Google Shape;1004;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7"/>
          <p:cNvSpPr txBox="1"/>
          <p:nvPr>
            <p:ph idx="4294967295" type="ctrTitle"/>
          </p:nvPr>
        </p:nvSpPr>
        <p:spPr>
          <a:xfrm>
            <a:off x="1460850" y="770788"/>
            <a:ext cx="6222300" cy="15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latin typeface="Arial"/>
                <a:ea typeface="Arial"/>
                <a:cs typeface="Arial"/>
                <a:sym typeface="Arial"/>
              </a:rPr>
              <a:t>Cảm ơn hội đồng đã lắng nghe</a:t>
            </a:r>
            <a:endParaRPr sz="4300">
              <a:solidFill>
                <a:schemeClr val="dk2"/>
              </a:solidFill>
              <a:latin typeface="Arial"/>
              <a:ea typeface="Arial"/>
              <a:cs typeface="Arial"/>
              <a:sym typeface="Arial"/>
            </a:endParaRPr>
          </a:p>
        </p:txBody>
      </p:sp>
      <p:sp>
        <p:nvSpPr>
          <p:cNvPr id="1010" name="Google Shape;1010;p87"/>
          <p:cNvSpPr txBox="1"/>
          <p:nvPr>
            <p:ph idx="15" type="title"/>
          </p:nvPr>
        </p:nvSpPr>
        <p:spPr>
          <a:xfrm flipH="1">
            <a:off x="2655487" y="251031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Nhóm sinh viên thực hiện:</a:t>
            </a:r>
            <a:endParaRPr sz="1400">
              <a:latin typeface="Arial"/>
              <a:ea typeface="Arial"/>
              <a:cs typeface="Arial"/>
              <a:sym typeface="Arial"/>
            </a:endParaRPr>
          </a:p>
        </p:txBody>
      </p:sp>
      <p:sp>
        <p:nvSpPr>
          <p:cNvPr id="1011" name="Google Shape;1011;p87"/>
          <p:cNvSpPr txBox="1"/>
          <p:nvPr/>
        </p:nvSpPr>
        <p:spPr>
          <a:xfrm>
            <a:off x="2655487" y="2804488"/>
            <a:ext cx="38331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al"/>
              <a:buChar char="●"/>
            </a:pPr>
            <a:r>
              <a:rPr lang="en" sz="1100">
                <a:solidFill>
                  <a:schemeClr val="dk1"/>
                </a:solidFill>
              </a:rPr>
              <a:t>Huỳnh Tiến Dũng - 21020007 - K66C-CLC</a:t>
            </a:r>
            <a:endParaRPr sz="1100">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 sz="1100">
                <a:solidFill>
                  <a:schemeClr val="dk1"/>
                </a:solidFill>
              </a:rPr>
              <a:t>Vũ Quốc Tuấn - 21020033 - K66C-CLC</a:t>
            </a:r>
            <a:endParaRPr sz="1100">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 sz="1100">
                <a:solidFill>
                  <a:schemeClr val="dk1"/>
                </a:solidFill>
              </a:rPr>
              <a:t>Nguyễn Việt Dũng - 21020043 - K66C-A-CLC2</a:t>
            </a:r>
            <a:endParaRPr sz="1100"/>
          </a:p>
        </p:txBody>
      </p:sp>
      <p:sp>
        <p:nvSpPr>
          <p:cNvPr id="1012" name="Google Shape;1012;p87"/>
          <p:cNvSpPr txBox="1"/>
          <p:nvPr>
            <p:ph idx="15" type="title"/>
          </p:nvPr>
        </p:nvSpPr>
        <p:spPr>
          <a:xfrm flipH="1">
            <a:off x="2655464" y="3608963"/>
            <a:ext cx="2992200" cy="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Người hướng dẫn khoa học:</a:t>
            </a:r>
            <a:endParaRPr sz="1400">
              <a:latin typeface="Arial"/>
              <a:ea typeface="Arial"/>
              <a:cs typeface="Arial"/>
              <a:sym typeface="Arial"/>
            </a:endParaRPr>
          </a:p>
        </p:txBody>
      </p:sp>
      <p:sp>
        <p:nvSpPr>
          <p:cNvPr id="1013" name="Google Shape;1013;p87"/>
          <p:cNvSpPr txBox="1"/>
          <p:nvPr/>
        </p:nvSpPr>
        <p:spPr>
          <a:xfrm>
            <a:off x="2655477" y="3934956"/>
            <a:ext cx="26604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Arial"/>
              <a:buChar char="●"/>
            </a:pPr>
            <a:r>
              <a:rPr lang="en" sz="1100">
                <a:solidFill>
                  <a:schemeClr val="dk1"/>
                </a:solidFill>
              </a:rPr>
              <a:t>TS. Hoàng Thị Điệp</a:t>
            </a:r>
            <a:endParaRPr sz="1100"/>
          </a:p>
        </p:txBody>
      </p:sp>
      <p:sp>
        <p:nvSpPr>
          <p:cNvPr id="1014" name="Google Shape;1014;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55"/>
          <p:cNvPicPr preferRelativeResize="0"/>
          <p:nvPr/>
        </p:nvPicPr>
        <p:blipFill>
          <a:blip r:embed="rId3">
            <a:alphaModFix/>
          </a:blip>
          <a:stretch>
            <a:fillRect/>
          </a:stretch>
        </p:blipFill>
        <p:spPr>
          <a:xfrm>
            <a:off x="510775" y="671775"/>
            <a:ext cx="8262824" cy="4375949"/>
          </a:xfrm>
          <a:prstGeom prst="rect">
            <a:avLst/>
          </a:prstGeom>
          <a:noFill/>
          <a:ln>
            <a:noFill/>
          </a:ln>
        </p:spPr>
      </p:pic>
      <p:sp>
        <p:nvSpPr>
          <p:cNvPr id="624" name="Google Shape;624;p55"/>
          <p:cNvSpPr txBox="1"/>
          <p:nvPr/>
        </p:nvSpPr>
        <p:spPr>
          <a:xfrm>
            <a:off x="510775" y="148575"/>
            <a:ext cx="551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Ứng dụng rộng rãi trong dịch tễ học</a:t>
            </a:r>
            <a:endParaRPr b="1" sz="2200"/>
          </a:p>
        </p:txBody>
      </p:sp>
      <p:sp>
        <p:nvSpPr>
          <p:cNvPr id="625" name="Google Shape;62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9" name="Shape 629"/>
        <p:cNvGrpSpPr/>
        <p:nvPr/>
      </p:nvGrpSpPr>
      <p:grpSpPr>
        <a:xfrm>
          <a:off x="0" y="0"/>
          <a:ext cx="0" cy="0"/>
          <a:chOff x="0" y="0"/>
          <a:chExt cx="0" cy="0"/>
        </a:xfrm>
      </p:grpSpPr>
      <p:sp>
        <p:nvSpPr>
          <p:cNvPr id="630" name="Google Shape;630;p56"/>
          <p:cNvSpPr/>
          <p:nvPr/>
        </p:nvSpPr>
        <p:spPr>
          <a:xfrm>
            <a:off x="348650" y="804585"/>
            <a:ext cx="4180934" cy="4180628"/>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txBox="1"/>
          <p:nvPr/>
        </p:nvSpPr>
        <p:spPr>
          <a:xfrm>
            <a:off x="445850" y="277900"/>
            <a:ext cx="367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Xây dựng cây tiến hóa</a:t>
            </a:r>
            <a:endParaRPr b="1" sz="2200"/>
          </a:p>
        </p:txBody>
      </p:sp>
      <p:pic>
        <p:nvPicPr>
          <p:cNvPr id="634" name="Google Shape;634;p56"/>
          <p:cNvPicPr preferRelativeResize="0"/>
          <p:nvPr/>
        </p:nvPicPr>
        <p:blipFill>
          <a:blip r:embed="rId3">
            <a:alphaModFix/>
          </a:blip>
          <a:stretch>
            <a:fillRect/>
          </a:stretch>
        </p:blipFill>
        <p:spPr>
          <a:xfrm>
            <a:off x="2261100" y="801100"/>
            <a:ext cx="6476949" cy="3822300"/>
          </a:xfrm>
          <a:prstGeom prst="rect">
            <a:avLst/>
          </a:prstGeom>
          <a:noFill/>
          <a:ln>
            <a:noFill/>
          </a:ln>
        </p:spPr>
      </p:pic>
      <p:sp>
        <p:nvSpPr>
          <p:cNvPr id="635" name="Google Shape;635;p56"/>
          <p:cNvSpPr txBox="1"/>
          <p:nvPr/>
        </p:nvSpPr>
        <p:spPr>
          <a:xfrm>
            <a:off x="445850" y="1700738"/>
            <a:ext cx="172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Đầu vào</a:t>
            </a:r>
            <a:r>
              <a:rPr b="1" lang="en" sz="1600"/>
              <a:t>:</a:t>
            </a:r>
            <a:r>
              <a:rPr lang="en" sz="1600"/>
              <a:t> </a:t>
            </a:r>
            <a:endParaRPr sz="1600"/>
          </a:p>
          <a:p>
            <a:pPr indent="0" lvl="0" marL="0" rtl="0" algn="l">
              <a:spcBef>
                <a:spcPts val="0"/>
              </a:spcBef>
              <a:spcAft>
                <a:spcPts val="0"/>
              </a:spcAft>
              <a:buNone/>
            </a:pPr>
            <a:r>
              <a:rPr lang="en" sz="1600"/>
              <a:t>Sắp hàng đa chuỗi (MSA)</a:t>
            </a:r>
            <a:endParaRPr sz="1600"/>
          </a:p>
        </p:txBody>
      </p:sp>
      <p:sp>
        <p:nvSpPr>
          <p:cNvPr id="636" name="Google Shape;636;p56"/>
          <p:cNvSpPr txBox="1"/>
          <p:nvPr/>
        </p:nvSpPr>
        <p:spPr>
          <a:xfrm>
            <a:off x="445850" y="2878863"/>
            <a:ext cx="161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Đầu ra</a:t>
            </a:r>
            <a:r>
              <a:rPr b="1" lang="en" sz="1600"/>
              <a:t>:</a:t>
            </a:r>
            <a:endParaRPr sz="1600"/>
          </a:p>
          <a:p>
            <a:pPr indent="0" lvl="0" marL="0" rtl="0" algn="l">
              <a:spcBef>
                <a:spcPts val="0"/>
              </a:spcBef>
              <a:spcAft>
                <a:spcPts val="0"/>
              </a:spcAft>
              <a:buNone/>
            </a:pPr>
            <a:r>
              <a:rPr lang="en" sz="1600"/>
              <a:t>Cây tiến hóa tương ứng</a:t>
            </a:r>
            <a:endParaRPr sz="1600"/>
          </a:p>
        </p:txBody>
      </p:sp>
      <p:sp>
        <p:nvSpPr>
          <p:cNvPr id="637" name="Google Shape;63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8" name="Google Shape;638;p56"/>
          <p:cNvSpPr/>
          <p:nvPr/>
        </p:nvSpPr>
        <p:spPr>
          <a:xfrm>
            <a:off x="6416975" y="3863700"/>
            <a:ext cx="127200" cy="616200"/>
          </a:xfrm>
          <a:prstGeom prst="righ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txBox="1"/>
          <p:nvPr/>
        </p:nvSpPr>
        <p:spPr>
          <a:xfrm>
            <a:off x="6584300" y="3971700"/>
            <a:ext cx="3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nrope"/>
                <a:ea typeface="Manrope"/>
                <a:cs typeface="Manrope"/>
                <a:sym typeface="Manrope"/>
              </a:rPr>
              <a:t>n</a:t>
            </a:r>
            <a:endParaRPr>
              <a:latin typeface="Manrope"/>
              <a:ea typeface="Manrope"/>
              <a:cs typeface="Manrope"/>
              <a:sym typeface="Manrope"/>
            </a:endParaRPr>
          </a:p>
        </p:txBody>
      </p:sp>
      <p:sp>
        <p:nvSpPr>
          <p:cNvPr id="640" name="Google Shape;640;p56"/>
          <p:cNvSpPr/>
          <p:nvPr/>
        </p:nvSpPr>
        <p:spPr>
          <a:xfrm rot="-5400000">
            <a:off x="5683600" y="4299800"/>
            <a:ext cx="249300" cy="7725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txBox="1"/>
          <p:nvPr/>
        </p:nvSpPr>
        <p:spPr>
          <a:xfrm>
            <a:off x="5422000" y="4762000"/>
            <a:ext cx="404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anrope"/>
                <a:ea typeface="Manrope"/>
                <a:cs typeface="Manrope"/>
                <a:sym typeface="Manrope"/>
              </a:rPr>
              <a:t>#sites</a:t>
            </a:r>
            <a:endParaRPr sz="1200">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7"/>
          <p:cNvSpPr txBox="1"/>
          <p:nvPr/>
        </p:nvSpPr>
        <p:spPr>
          <a:xfrm>
            <a:off x="156250" y="142225"/>
            <a:ext cx="236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 sz="2400"/>
              <a:t>Xây dựng cây </a:t>
            </a:r>
            <a:r>
              <a:rPr b="1" lang="en" sz="2400"/>
              <a:t>bootstrap </a:t>
            </a:r>
            <a:r>
              <a:rPr b="1" lang="en" sz="2400"/>
              <a:t>tiến hóa</a:t>
            </a:r>
            <a:endParaRPr b="1" sz="2400"/>
          </a:p>
        </p:txBody>
      </p:sp>
      <p:pic>
        <p:nvPicPr>
          <p:cNvPr id="647" name="Google Shape;647;p57"/>
          <p:cNvPicPr preferRelativeResize="0"/>
          <p:nvPr/>
        </p:nvPicPr>
        <p:blipFill>
          <a:blip r:embed="rId3">
            <a:alphaModFix/>
          </a:blip>
          <a:stretch>
            <a:fillRect/>
          </a:stretch>
        </p:blipFill>
        <p:spPr>
          <a:xfrm>
            <a:off x="1320963" y="1795900"/>
            <a:ext cx="6814975" cy="3233525"/>
          </a:xfrm>
          <a:prstGeom prst="rect">
            <a:avLst/>
          </a:prstGeom>
          <a:noFill/>
          <a:ln>
            <a:noFill/>
          </a:ln>
        </p:spPr>
      </p:pic>
      <p:sp>
        <p:nvSpPr>
          <p:cNvPr id="648" name="Google Shape;648;p57"/>
          <p:cNvSpPr txBox="1"/>
          <p:nvPr/>
        </p:nvSpPr>
        <p:spPr>
          <a:xfrm>
            <a:off x="2626150" y="366413"/>
            <a:ext cx="274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 </a:t>
            </a:r>
            <a:r>
              <a:rPr lang="en" sz="1200"/>
              <a:t>Thực hiện xây dựng tìm kiếm câ</a:t>
            </a:r>
            <a:r>
              <a:rPr lang="en" sz="1200"/>
              <a:t>y </a:t>
            </a:r>
            <a:r>
              <a:rPr lang="en" sz="1200"/>
              <a:t>tối ưu nhất.</a:t>
            </a:r>
            <a:endParaRPr sz="1200"/>
          </a:p>
        </p:txBody>
      </p:sp>
      <p:sp>
        <p:nvSpPr>
          <p:cNvPr id="649" name="Google Shape;649;p57"/>
          <p:cNvSpPr txBox="1"/>
          <p:nvPr/>
        </p:nvSpPr>
        <p:spPr>
          <a:xfrm>
            <a:off x="2626150" y="920513"/>
            <a:ext cx="285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2. </a:t>
            </a:r>
            <a:r>
              <a:rPr lang="en" sz="1200"/>
              <a:t>Đánh giá độ tin cậy của các phân nhánh/cạnh trong cây bằng tần suất tương ứng trên tập các cây bootstrap.</a:t>
            </a:r>
            <a:endParaRPr sz="1200"/>
          </a:p>
        </p:txBody>
      </p:sp>
      <p:pic>
        <p:nvPicPr>
          <p:cNvPr id="650" name="Google Shape;650;p57"/>
          <p:cNvPicPr preferRelativeResize="0"/>
          <p:nvPr/>
        </p:nvPicPr>
        <p:blipFill>
          <a:blip r:embed="rId4">
            <a:alphaModFix/>
          </a:blip>
          <a:stretch>
            <a:fillRect/>
          </a:stretch>
        </p:blipFill>
        <p:spPr>
          <a:xfrm>
            <a:off x="5476450" y="288925"/>
            <a:ext cx="2665925" cy="2109000"/>
          </a:xfrm>
          <a:prstGeom prst="rect">
            <a:avLst/>
          </a:prstGeom>
          <a:noFill/>
          <a:ln>
            <a:noFill/>
          </a:ln>
        </p:spPr>
      </p:pic>
      <p:sp>
        <p:nvSpPr>
          <p:cNvPr id="651" name="Google Shape;65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8"/>
          <p:cNvSpPr txBox="1"/>
          <p:nvPr/>
        </p:nvSpPr>
        <p:spPr>
          <a:xfrm>
            <a:off x="161250" y="170550"/>
            <a:ext cx="2325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 sz="2400"/>
              <a:t>Mô hình xấp xỉ</a:t>
            </a:r>
            <a:endParaRPr b="1" sz="2400"/>
          </a:p>
          <a:p>
            <a:pPr indent="0" lvl="0" marL="0" rtl="0" algn="l">
              <a:spcBef>
                <a:spcPts val="0"/>
              </a:spcBef>
              <a:spcAft>
                <a:spcPts val="0"/>
              </a:spcAft>
              <a:buClr>
                <a:srgbClr val="000000"/>
              </a:buClr>
              <a:buSzPts val="1100"/>
              <a:buFont typeface="Arial"/>
              <a:buNone/>
            </a:pPr>
            <a:r>
              <a:rPr b="1" lang="en" sz="2400">
                <a:solidFill>
                  <a:srgbClr val="000000"/>
                </a:solidFill>
              </a:rPr>
              <a:t>Bootstrap</a:t>
            </a:r>
            <a:endParaRPr b="1" sz="2400">
              <a:solidFill>
                <a:srgbClr val="000000"/>
              </a:solidFill>
            </a:endParaRPr>
          </a:p>
          <a:p>
            <a:pPr indent="0" lvl="0" marL="0" rtl="0" algn="l">
              <a:spcBef>
                <a:spcPts val="0"/>
              </a:spcBef>
              <a:spcAft>
                <a:spcPts val="0"/>
              </a:spcAft>
              <a:buClr>
                <a:srgbClr val="000000"/>
              </a:buClr>
              <a:buSzPts val="1100"/>
              <a:buFont typeface="Arial"/>
              <a:buNone/>
            </a:pPr>
            <a:r>
              <a:rPr b="1" lang="en" sz="2400"/>
              <a:t>của</a:t>
            </a:r>
            <a:r>
              <a:rPr b="1" lang="en" sz="2400">
                <a:solidFill>
                  <a:srgbClr val="000000"/>
                </a:solidFill>
              </a:rPr>
              <a:t> MPBoot</a:t>
            </a:r>
            <a:endParaRPr b="1" sz="2400">
              <a:solidFill>
                <a:srgbClr val="000000"/>
              </a:solidFill>
            </a:endParaRPr>
          </a:p>
          <a:p>
            <a:pPr indent="0" lvl="0" marL="0" rtl="0" algn="l">
              <a:spcBef>
                <a:spcPts val="0"/>
              </a:spcBef>
              <a:spcAft>
                <a:spcPts val="0"/>
              </a:spcAft>
              <a:buClr>
                <a:srgbClr val="000000"/>
              </a:buClr>
              <a:buSzPts val="1100"/>
              <a:buFont typeface="Arial"/>
              <a:buNone/>
            </a:pPr>
            <a:r>
              <a:rPr b="1" lang="en" sz="2400">
                <a:solidFill>
                  <a:srgbClr val="000000"/>
                </a:solidFill>
              </a:rPr>
              <a:t>(Hoang et al.</a:t>
            </a:r>
            <a:endParaRPr b="1" sz="2400">
              <a:solidFill>
                <a:srgbClr val="000000"/>
              </a:solidFill>
            </a:endParaRPr>
          </a:p>
          <a:p>
            <a:pPr indent="0" lvl="0" marL="0" rtl="0" algn="l">
              <a:spcBef>
                <a:spcPts val="0"/>
              </a:spcBef>
              <a:spcAft>
                <a:spcPts val="0"/>
              </a:spcAft>
              <a:buClr>
                <a:srgbClr val="000000"/>
              </a:buClr>
              <a:buSzPts val="1100"/>
              <a:buFont typeface="Arial"/>
              <a:buNone/>
            </a:pPr>
            <a:r>
              <a:rPr b="1" lang="en" sz="2400">
                <a:solidFill>
                  <a:srgbClr val="000000"/>
                </a:solidFill>
              </a:rPr>
              <a:t>2018)</a:t>
            </a:r>
            <a:endParaRPr b="1" sz="2400">
              <a:solidFill>
                <a:srgbClr val="000000"/>
              </a:solidFill>
            </a:endParaRPr>
          </a:p>
        </p:txBody>
      </p:sp>
      <p:pic>
        <p:nvPicPr>
          <p:cNvPr id="657" name="Google Shape;657;p58"/>
          <p:cNvPicPr preferRelativeResize="0"/>
          <p:nvPr/>
        </p:nvPicPr>
        <p:blipFill>
          <a:blip r:embed="rId3">
            <a:alphaModFix/>
          </a:blip>
          <a:stretch>
            <a:fillRect/>
          </a:stretch>
        </p:blipFill>
        <p:spPr>
          <a:xfrm>
            <a:off x="2555000" y="557238"/>
            <a:ext cx="6437524" cy="4029024"/>
          </a:xfrm>
          <a:prstGeom prst="rect">
            <a:avLst/>
          </a:prstGeom>
          <a:noFill/>
          <a:ln>
            <a:noFill/>
          </a:ln>
        </p:spPr>
      </p:pic>
      <p:sp>
        <p:nvSpPr>
          <p:cNvPr id="658" name="Google Shape;65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9"/>
          <p:cNvSpPr txBox="1"/>
          <p:nvPr/>
        </p:nvSpPr>
        <p:spPr>
          <a:xfrm>
            <a:off x="3172200" y="1853288"/>
            <a:ext cx="52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4" name="Google Shape;664;p59"/>
          <p:cNvSpPr txBox="1"/>
          <p:nvPr/>
        </p:nvSpPr>
        <p:spPr>
          <a:xfrm>
            <a:off x="619050" y="165325"/>
            <a:ext cx="21114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Tiêu chí</a:t>
            </a:r>
            <a:endParaRPr b="1" sz="2200"/>
          </a:p>
          <a:p>
            <a:pPr indent="0" lvl="0" marL="0" rtl="0" algn="l">
              <a:spcBef>
                <a:spcPts val="0"/>
              </a:spcBef>
              <a:spcAft>
                <a:spcPts val="0"/>
              </a:spcAft>
              <a:buNone/>
            </a:pPr>
            <a:r>
              <a:rPr b="1" lang="en" sz="2200"/>
              <a:t>Maximum parsimony (MP) </a:t>
            </a:r>
            <a:endParaRPr b="1" sz="2200"/>
          </a:p>
        </p:txBody>
      </p:sp>
      <p:sp>
        <p:nvSpPr>
          <p:cNvPr id="665" name="Google Shape;665;p59"/>
          <p:cNvSpPr txBox="1"/>
          <p:nvPr/>
        </p:nvSpPr>
        <p:spPr>
          <a:xfrm>
            <a:off x="2850600" y="331563"/>
            <a:ext cx="557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Điểm số MP là số lượng tối thiểu các đột biến của cây cần thiết để giải thích MSA.</a:t>
            </a:r>
            <a:endParaRPr/>
          </a:p>
        </p:txBody>
      </p:sp>
      <p:sp>
        <p:nvSpPr>
          <p:cNvPr id="666" name="Google Shape;666;p59"/>
          <p:cNvSpPr txBox="1"/>
          <p:nvPr/>
        </p:nvSpPr>
        <p:spPr>
          <a:xfrm>
            <a:off x="2866625" y="904288"/>
            <a:ext cx="54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Xây dựng cây MP là bài toán NP-hard </a:t>
            </a:r>
            <a:r>
              <a:rPr lang="en"/>
              <a:t>(Foulds &amp; Graham 1982)</a:t>
            </a:r>
            <a:endParaRPr/>
          </a:p>
        </p:txBody>
      </p:sp>
      <p:sp>
        <p:nvSpPr>
          <p:cNvPr id="667" name="Google Shape;667;p59"/>
          <p:cNvSpPr txBox="1"/>
          <p:nvPr/>
        </p:nvSpPr>
        <p:spPr>
          <a:xfrm>
            <a:off x="2850600" y="1282238"/>
            <a:ext cx="5368500" cy="154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Phương pháp chung</a:t>
            </a:r>
            <a:r>
              <a:rPr lang="en"/>
              <a:t>: </a:t>
            </a:r>
            <a:r>
              <a:rPr lang="en"/>
              <a:t>Khám phá </a:t>
            </a:r>
            <a:r>
              <a:rPr b="1" lang="en"/>
              <a:t>mẫu</a:t>
            </a:r>
            <a:r>
              <a:rPr lang="en"/>
              <a:t> không gian các cây nhị phân </a:t>
            </a:r>
            <a:r>
              <a:rPr i="1" lang="en"/>
              <a:t>n</a:t>
            </a:r>
            <a:r>
              <a:rPr lang="en"/>
              <a:t> lá</a:t>
            </a:r>
            <a:endParaRPr/>
          </a:p>
          <a:p>
            <a:pPr indent="-260350" lvl="0" marL="342900" rtl="0" algn="l">
              <a:spcBef>
                <a:spcPts val="0"/>
              </a:spcBef>
              <a:spcAft>
                <a:spcPts val="0"/>
              </a:spcAft>
              <a:buSzPts val="1400"/>
              <a:buChar char="●"/>
            </a:pPr>
            <a:r>
              <a:rPr lang="en"/>
              <a:t>V</a:t>
            </a:r>
            <a:r>
              <a:rPr lang="en"/>
              <a:t>ới mỗi cây tìm thấy, tính điểm MP. Chọn cây có điểm MP thấp nhất.</a:t>
            </a:r>
            <a:endParaRPr/>
          </a:p>
          <a:p>
            <a:pPr indent="-260350" lvl="1" marL="685800" rtl="0" algn="l">
              <a:spcBef>
                <a:spcPts val="0"/>
              </a:spcBef>
              <a:spcAft>
                <a:spcPts val="0"/>
              </a:spcAft>
              <a:buSzPts val="1400"/>
              <a:buChar char="○"/>
            </a:pPr>
            <a:r>
              <a:rPr lang="en"/>
              <a:t>sử dụng Fitch cho chi phí đột biến đều.</a:t>
            </a:r>
            <a:endParaRPr/>
          </a:p>
          <a:p>
            <a:pPr indent="-260350" lvl="1" marL="685800" rtl="0" algn="l">
              <a:spcBef>
                <a:spcPts val="0"/>
              </a:spcBef>
              <a:spcAft>
                <a:spcPts val="0"/>
              </a:spcAft>
              <a:buSzPts val="1400"/>
              <a:buChar char="○"/>
            </a:pPr>
            <a:r>
              <a:rPr lang="en"/>
              <a:t>sử dụng Sankoff cho chi phí đột biến không đều.</a:t>
            </a:r>
            <a:endParaRPr/>
          </a:p>
        </p:txBody>
      </p:sp>
      <p:pic>
        <p:nvPicPr>
          <p:cNvPr id="668" name="Google Shape;668;p59"/>
          <p:cNvPicPr preferRelativeResize="0"/>
          <p:nvPr/>
        </p:nvPicPr>
        <p:blipFill>
          <a:blip r:embed="rId3">
            <a:alphaModFix/>
          </a:blip>
          <a:stretch>
            <a:fillRect/>
          </a:stretch>
        </p:blipFill>
        <p:spPr>
          <a:xfrm>
            <a:off x="550613" y="1853312"/>
            <a:ext cx="7514476" cy="3115125"/>
          </a:xfrm>
          <a:prstGeom prst="rect">
            <a:avLst/>
          </a:prstGeom>
          <a:noFill/>
          <a:ln>
            <a:noFill/>
          </a:ln>
        </p:spPr>
      </p:pic>
      <p:sp>
        <p:nvSpPr>
          <p:cNvPr id="669" name="Google Shape;66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nvSpPr>
        <p:spPr>
          <a:xfrm>
            <a:off x="107575" y="129275"/>
            <a:ext cx="2099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t>Mô hình</a:t>
            </a:r>
            <a:endParaRPr b="1" sz="2400">
              <a:solidFill>
                <a:srgbClr val="000000"/>
              </a:solidFill>
            </a:endParaRPr>
          </a:p>
          <a:p>
            <a:pPr indent="0" lvl="0" marL="0" rtl="0" algn="l">
              <a:spcBef>
                <a:spcPts val="0"/>
              </a:spcBef>
              <a:spcAft>
                <a:spcPts val="0"/>
              </a:spcAft>
              <a:buNone/>
            </a:pPr>
            <a:r>
              <a:rPr b="1" lang="en" sz="2400"/>
              <a:t>B</a:t>
            </a:r>
            <a:r>
              <a:rPr b="1" lang="en" sz="2400">
                <a:solidFill>
                  <a:srgbClr val="000000"/>
                </a:solidFill>
              </a:rPr>
              <a:t>ootstrap</a:t>
            </a:r>
            <a:endParaRPr b="1" sz="2400">
              <a:solidFill>
                <a:srgbClr val="000000"/>
              </a:solidFill>
            </a:endParaRPr>
          </a:p>
          <a:p>
            <a:pPr indent="0" lvl="0" marL="0" rtl="0" algn="l">
              <a:spcBef>
                <a:spcPts val="0"/>
              </a:spcBef>
              <a:spcAft>
                <a:spcPts val="0"/>
              </a:spcAft>
              <a:buNone/>
            </a:pPr>
            <a:r>
              <a:rPr b="1" lang="en" sz="2400"/>
              <a:t>chuẩn</a:t>
            </a:r>
            <a:r>
              <a:rPr b="1" lang="en" sz="2400"/>
              <a:t> </a:t>
            </a:r>
            <a:endParaRPr b="1" sz="2400"/>
          </a:p>
          <a:p>
            <a:pPr indent="0" lvl="0" marL="0" rtl="0" algn="l">
              <a:spcBef>
                <a:spcPts val="0"/>
              </a:spcBef>
              <a:spcAft>
                <a:spcPts val="0"/>
              </a:spcAft>
              <a:buNone/>
            </a:pPr>
            <a:r>
              <a:rPr b="1" lang="en" sz="2400">
                <a:solidFill>
                  <a:srgbClr val="000000"/>
                </a:solidFill>
              </a:rPr>
              <a:t>(SBS;</a:t>
            </a:r>
            <a:endParaRPr b="1" sz="2400">
              <a:solidFill>
                <a:srgbClr val="000000"/>
              </a:solidFill>
            </a:endParaRPr>
          </a:p>
          <a:p>
            <a:pPr indent="0" lvl="0" marL="0" rtl="0" algn="l">
              <a:spcBef>
                <a:spcPts val="0"/>
              </a:spcBef>
              <a:spcAft>
                <a:spcPts val="0"/>
              </a:spcAft>
              <a:buNone/>
            </a:pPr>
            <a:r>
              <a:rPr b="1" lang="en" sz="2400">
                <a:solidFill>
                  <a:srgbClr val="000000"/>
                </a:solidFill>
              </a:rPr>
              <a:t>Felsenstein</a:t>
            </a:r>
            <a:endParaRPr b="1" sz="2400">
              <a:solidFill>
                <a:srgbClr val="000000"/>
              </a:solidFill>
            </a:endParaRPr>
          </a:p>
          <a:p>
            <a:pPr indent="0" lvl="0" marL="0" rtl="0" algn="l">
              <a:spcBef>
                <a:spcPts val="0"/>
              </a:spcBef>
              <a:spcAft>
                <a:spcPts val="0"/>
              </a:spcAft>
              <a:buNone/>
            </a:pPr>
            <a:r>
              <a:rPr b="1" lang="en" sz="2400">
                <a:solidFill>
                  <a:srgbClr val="000000"/>
                </a:solidFill>
              </a:rPr>
              <a:t>1985)</a:t>
            </a:r>
            <a:endParaRPr b="1" sz="2400">
              <a:solidFill>
                <a:srgbClr val="000000"/>
              </a:solidFill>
            </a:endParaRPr>
          </a:p>
        </p:txBody>
      </p:sp>
      <p:pic>
        <p:nvPicPr>
          <p:cNvPr id="675" name="Google Shape;675;p60"/>
          <p:cNvPicPr preferRelativeResize="0"/>
          <p:nvPr/>
        </p:nvPicPr>
        <p:blipFill>
          <a:blip r:embed="rId3">
            <a:alphaModFix/>
          </a:blip>
          <a:stretch>
            <a:fillRect/>
          </a:stretch>
        </p:blipFill>
        <p:spPr>
          <a:xfrm>
            <a:off x="2034350" y="515538"/>
            <a:ext cx="6994924" cy="4112424"/>
          </a:xfrm>
          <a:prstGeom prst="rect">
            <a:avLst/>
          </a:prstGeom>
          <a:noFill/>
          <a:ln>
            <a:noFill/>
          </a:ln>
        </p:spPr>
      </p:pic>
      <p:sp>
        <p:nvSpPr>
          <p:cNvPr id="676" name="Google Shape;67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